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9" r:id="rId2"/>
    <p:sldId id="256" r:id="rId3"/>
    <p:sldId id="270" r:id="rId4"/>
    <p:sldId id="257" r:id="rId5"/>
    <p:sldId id="259" r:id="rId6"/>
    <p:sldId id="260" r:id="rId7"/>
    <p:sldId id="258" r:id="rId8"/>
    <p:sldId id="267" r:id="rId9"/>
    <p:sldId id="261" r:id="rId10"/>
    <p:sldId id="262" r:id="rId11"/>
    <p:sldId id="263" r:id="rId12"/>
    <p:sldId id="271" r:id="rId13"/>
    <p:sldId id="265" r:id="rId14"/>
    <p:sldId id="268"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9068C-8B5F-4C50-99F9-9D8174E9DF6F}" type="datetimeFigureOut">
              <a:rPr lang="en-IN" smtClean="0"/>
              <a:t>13-05-2023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E5D69-B01B-4D61-8624-9A84F9EDBFCE}" type="slidenum">
              <a:rPr lang="en-IN" smtClean="0"/>
              <a:t>‹#›</a:t>
            </a:fld>
            <a:endParaRPr lang="en-IN"/>
          </a:p>
        </p:txBody>
      </p:sp>
    </p:spTree>
    <p:extLst>
      <p:ext uri="{BB962C8B-B14F-4D97-AF65-F5344CB8AC3E}">
        <p14:creationId xmlns:p14="http://schemas.microsoft.com/office/powerpoint/2010/main" val="105387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1</a:t>
            </a:fld>
            <a:endParaRPr lang="zh-CN" altLang="en-US" sz="1200">
              <a:latin typeface="Calibri" charset="0"/>
              <a:ea typeface="宋体" charset="0"/>
              <a:cs typeface="Calibri" charset="0"/>
            </a:endParaRPr>
          </a:p>
        </p:txBody>
      </p:sp>
      <p:sp>
        <p:nvSpPr>
          <p:cNvPr id="2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62269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a:off x="3884613" y="8685213"/>
            <a:ext cx="2971800" cy="457200"/>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Calibri" charset="0"/>
                <a:ea typeface="宋体" charset="0"/>
                <a:cs typeface="Calibri" charset="0"/>
              </a:rPr>
              <a:t>3</a:t>
            </a:fld>
            <a:endParaRPr lang="zh-CN" altLang="en-US" sz="1200">
              <a:latin typeface="Calibri" charset="0"/>
              <a:ea typeface="宋体" charset="0"/>
              <a:cs typeface="Calibri" charset="0"/>
            </a:endParaRPr>
          </a:p>
        </p:txBody>
      </p:sp>
      <p:sp>
        <p:nvSpPr>
          <p:cNvPr id="42"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43"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936594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CEF2-00B7-E40B-2C99-B371F27B36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A7765A0-97C3-C0F2-1223-D64B0C7D0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4A4708-2EBF-BD29-261C-9CE260BAC82A}"/>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2C6966D2-7ACE-4B6F-7ABD-65E3461B2E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723B94-848A-9370-0048-CF65B9FE173E}"/>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322595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A16-AFF4-3ECE-52DD-413BFD1B3F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811661-4C56-A0FB-37FC-1DF930D6C5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DEB1C2-E834-AC37-4A17-45D1025821DC}"/>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B859DC4F-A635-2443-299A-BFB60652BD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3020A7-B977-15A2-7D41-F1898C9D4C6C}"/>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346604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AFBF3-8706-3D0B-1FA6-9BCF289FD5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25223A-47B8-6C56-9C8A-551DAB395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F42B23-F28C-012F-36D5-A91BD0D2B1C0}"/>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2A5EAD28-8EAF-E001-63A3-774A3361F4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9E7A11-D501-EBFB-2BD6-167E6EE592A4}"/>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2755874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bg>
      <p:bgPr>
        <a:solidFill>
          <a:schemeClr val="bg1"/>
        </a:solidFill>
        <a:effectLst/>
      </p:bgPr>
    </p:bg>
    <p:spTree>
      <p:nvGrpSpPr>
        <p:cNvPr id="1" name=""/>
        <p:cNvGrpSpPr/>
        <p:nvPr/>
      </p:nvGrpSpPr>
      <p:grpSpPr>
        <a:xfrm>
          <a:off x="0" y="0"/>
          <a:ext cx="0" cy="0"/>
          <a:chOff x="0" y="0"/>
          <a:chExt cx="0" cy="0"/>
        </a:xfrm>
      </p:grpSpPr>
      <p:sp>
        <p:nvSpPr>
          <p:cNvPr id="13" name="文本框"/>
          <p:cNvSpPr>
            <a:spLocks noGrp="1"/>
          </p:cNvSpPr>
          <p:nvPr>
            <p:ph type="title"/>
          </p:nvPr>
        </p:nvSpPr>
        <p:spPr>
          <a:xfrm>
            <a:off x="609600" y="274638"/>
            <a:ext cx="10972800" cy="1143000"/>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r>
              <a:rPr lang="en-US" altLang="zh-CN"/>
              <a:t>Click to edit Master title style</a:t>
            </a:r>
            <a:endParaRPr lang="zh-CN" altLang="en-US"/>
          </a:p>
        </p:txBody>
      </p:sp>
      <p:sp>
        <p:nvSpPr>
          <p:cNvPr id="14" name="文本框"/>
          <p:cNvSpPr>
            <a:spLocks noGrp="1"/>
          </p:cNvSpPr>
          <p:nvPr>
            <p:ph type="body" idx="1"/>
          </p:nvPr>
        </p:nvSpPr>
        <p:spPr>
          <a:xfrm>
            <a:off x="609600" y="1600201"/>
            <a:ext cx="10972800" cy="4525963"/>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15" name="文本框"/>
          <p:cNvSpPr>
            <a:spLocks noGrp="1"/>
          </p:cNvSpPr>
          <p:nvPr>
            <p:ph type="dt" idx="10"/>
          </p:nvPr>
        </p:nvSpPr>
        <p:spPr>
          <a:xfrm>
            <a:off x="609600" y="6356350"/>
            <a:ext cx="2844800"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l"/>
            <a:fld id="{CAD2D6BD-DE1B-4B5F-8B41-2702339687B9}" type="datetime1">
              <a:rPr lang="en-US" altLang="zh-CN" sz="1200">
                <a:solidFill>
                  <a:srgbClr val="898989"/>
                </a:solidFill>
                <a:latin typeface="Calibri" charset="0"/>
                <a:ea typeface="宋体" charset="0"/>
                <a:cs typeface="Calibri" charset="0"/>
              </a:rPr>
              <a:t>5/13/2023</a:t>
            </a:fld>
            <a:endParaRPr lang="zh-CN" altLang="en-US" sz="1200">
              <a:solidFill>
                <a:srgbClr val="898989"/>
              </a:solidFill>
              <a:latin typeface="Calibri" charset="0"/>
              <a:ea typeface="宋体" charset="0"/>
              <a:cs typeface="Calibri" charset="0"/>
            </a:endParaRPr>
          </a:p>
        </p:txBody>
      </p:sp>
      <p:sp>
        <p:nvSpPr>
          <p:cNvPr id="16" name="文本框"/>
          <p:cNvSpPr>
            <a:spLocks noGrp="1"/>
          </p:cNvSpPr>
          <p:nvPr>
            <p:ph type="ftr"/>
          </p:nvPr>
        </p:nvSpPr>
        <p:spPr>
          <a:xfrm>
            <a:off x="4165600" y="6356350"/>
            <a:ext cx="3860800"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ctr"/>
            <a:r>
              <a:rPr lang="en-US" altLang="zh-CN" sz="1200">
                <a:solidFill>
                  <a:srgbClr val="898989"/>
                </a:solidFill>
                <a:latin typeface="Calibri" charset="0"/>
                <a:ea typeface="宋体" charset="0"/>
                <a:cs typeface="Calibri" charset="0"/>
              </a:rPr>
              <a:t>Project Review 1 Version -00</a:t>
            </a:r>
            <a:endParaRPr lang="zh-CN" altLang="en-US" sz="1200">
              <a:solidFill>
                <a:srgbClr val="898989"/>
              </a:solidFill>
              <a:latin typeface="Calibri" charset="0"/>
              <a:ea typeface="宋体" charset="0"/>
              <a:cs typeface="Calibri" charset="0"/>
            </a:endParaRPr>
          </a:p>
        </p:txBody>
      </p:sp>
      <p:sp>
        <p:nvSpPr>
          <p:cNvPr id="17" name="文本框"/>
          <p:cNvSpPr>
            <a:spLocks noGrp="1"/>
          </p:cNvSpPr>
          <p:nvPr>
            <p:ph type="sldNum"/>
          </p:nvPr>
        </p:nvSpPr>
        <p:spPr>
          <a:xfrm>
            <a:off x="8737600" y="6356350"/>
            <a:ext cx="2844800"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r"/>
            <a:fld id="{CAD2D6BD-DE1B-4B5F-8B41-2702339687B9}" type="slidenum">
              <a:rPr lang="en-US" altLang="zh-CN" sz="1200" b="0" i="0" u="none" strike="noStrike" kern="1200" cap="none" spc="0" baseline="0">
                <a:solidFill>
                  <a:srgbClr val="898989"/>
                </a:solidFill>
                <a:latin typeface="Calibri" charset="0"/>
                <a:ea typeface="宋体" charset="0"/>
                <a:cs typeface="Calibri" charset="0"/>
              </a:rPr>
              <a:t>‹#›</a:t>
            </a:fld>
            <a:endParaRPr lang="zh-CN" altLang="en-US" sz="1200">
              <a:solidFill>
                <a:srgbClr val="898989"/>
              </a:solidFill>
              <a:latin typeface="Calibri" charset="0"/>
              <a:ea typeface="宋体" charset="0"/>
              <a:cs typeface="Calibri" charset="0"/>
            </a:endParaRPr>
          </a:p>
        </p:txBody>
      </p:sp>
    </p:spTree>
    <p:extLst>
      <p:ext uri="{BB962C8B-B14F-4D97-AF65-F5344CB8AC3E}">
        <p14:creationId xmlns:p14="http://schemas.microsoft.com/office/powerpoint/2010/main" val="1755393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CA2C-7DAE-561F-F974-3380880F85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3AE371-2857-ED7D-7689-32B42B8E37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BCA738-2522-20CB-D2F9-52FFEC35D43E}"/>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68B996A9-2C8E-BA9F-5DCC-EB09CCEA56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5BFBE0-F059-4A3B-5A37-8C7359DD218F}"/>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338646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99E8-937A-B749-95CF-26ACC6028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0D4B2D-596D-A9C3-34D8-C81F86CB98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27FD9-F1C2-6307-5B23-8BA7C0431344}"/>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56DC0BBB-558D-DD49-324A-F96ACD1C18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199D10-2C2C-EE1F-D574-7A72D7B6CA8E}"/>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335491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3CAD-3960-EFE4-5A93-8F9692B4E3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B62B96-6C24-6827-C7C2-B6BA24F5BA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A51DCC-F7DB-F6C8-17FA-088DF63C93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42D3C5-6B5F-AC1E-6209-E210E5130483}"/>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6" name="Footer Placeholder 5">
            <a:extLst>
              <a:ext uri="{FF2B5EF4-FFF2-40B4-BE49-F238E27FC236}">
                <a16:creationId xmlns:a16="http://schemas.microsoft.com/office/drawing/2014/main" id="{5983B355-6BB2-C1DC-6DBE-7E8E4924C2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E49D3E-2788-4B0F-A414-E9D9097945D4}"/>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993387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B1AE-AECC-08C2-89C4-27E626306E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476A05-9CF5-0396-F86F-99AD9D81B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AA978-16FB-3975-FEE0-CC41230BB5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82000C-CD0A-C468-B3F8-647932992F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148-298D-0D27-2800-D55F9BC5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6F787D-D4EC-88AF-B5D3-B215185EA6F9}"/>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8" name="Footer Placeholder 7">
            <a:extLst>
              <a:ext uri="{FF2B5EF4-FFF2-40B4-BE49-F238E27FC236}">
                <a16:creationId xmlns:a16="http://schemas.microsoft.com/office/drawing/2014/main" id="{CF5305B9-BAF2-33D0-96AB-A753776F1CE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BECEA5-E873-F107-0620-B8D8C8E28B0C}"/>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70187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9D41-A7EB-8D40-1347-F867E88DA0F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DAE374-EE1B-A4A7-398D-4931C9E7829C}"/>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4" name="Footer Placeholder 3">
            <a:extLst>
              <a:ext uri="{FF2B5EF4-FFF2-40B4-BE49-F238E27FC236}">
                <a16:creationId xmlns:a16="http://schemas.microsoft.com/office/drawing/2014/main" id="{ED58598C-EC0F-4A49-2639-FF264563674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173DCC-7192-7C3B-BCBD-D9A416A79FBA}"/>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387395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CE4EA0-7A58-071D-D907-64B865F6A63A}"/>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3" name="Footer Placeholder 2">
            <a:extLst>
              <a:ext uri="{FF2B5EF4-FFF2-40B4-BE49-F238E27FC236}">
                <a16:creationId xmlns:a16="http://schemas.microsoft.com/office/drawing/2014/main" id="{E32F3A13-1052-DCF6-8EFB-E3CF8FA033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006C4B-FFB4-0CEA-900F-4D919200310A}"/>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208467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7022-1A81-1593-A104-41DB4A9C5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339348-9577-8153-7A30-AA3433A3C4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ECF11A-76D9-0315-3FB0-6C3230045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408D8-A910-1D2A-4D26-553A31CA0B1D}"/>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6" name="Footer Placeholder 5">
            <a:extLst>
              <a:ext uri="{FF2B5EF4-FFF2-40B4-BE49-F238E27FC236}">
                <a16:creationId xmlns:a16="http://schemas.microsoft.com/office/drawing/2014/main" id="{89C71EB0-1D4A-BF89-382B-88C7B06427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30A98-5A48-13AF-AD73-F207F5FAC969}"/>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109887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4227-C769-EA17-5DBD-A9656A035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D5E4B0-30A9-468B-844F-3882750AE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1755C7-94C5-F8A0-360B-1F46E804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DECAEC-6B1E-8086-0C55-76198CF1A89A}"/>
              </a:ext>
            </a:extLst>
          </p:cNvPr>
          <p:cNvSpPr>
            <a:spLocks noGrp="1"/>
          </p:cNvSpPr>
          <p:nvPr>
            <p:ph type="dt" sz="half" idx="10"/>
          </p:nvPr>
        </p:nvSpPr>
        <p:spPr/>
        <p:txBody>
          <a:bodyPr/>
          <a:lstStyle/>
          <a:p>
            <a:fld id="{285481F7-5B2D-4813-9934-54DE15D49061}" type="datetimeFigureOut">
              <a:rPr lang="en-IN" smtClean="0"/>
              <a:t>13-05-2023</a:t>
            </a:fld>
            <a:endParaRPr lang="en-IN"/>
          </a:p>
        </p:txBody>
      </p:sp>
      <p:sp>
        <p:nvSpPr>
          <p:cNvPr id="6" name="Footer Placeholder 5">
            <a:extLst>
              <a:ext uri="{FF2B5EF4-FFF2-40B4-BE49-F238E27FC236}">
                <a16:creationId xmlns:a16="http://schemas.microsoft.com/office/drawing/2014/main" id="{9591F5C9-C7F9-5B4C-E656-267772E38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9AA4C6-58B2-14FB-EFD0-5B030133A8E8}"/>
              </a:ext>
            </a:extLst>
          </p:cNvPr>
          <p:cNvSpPr>
            <a:spLocks noGrp="1"/>
          </p:cNvSpPr>
          <p:nvPr>
            <p:ph type="sldNum" sz="quarter" idx="12"/>
          </p:nvPr>
        </p:nvSpPr>
        <p:spPr/>
        <p:txBody>
          <a:bodyPr/>
          <a:lstStyle/>
          <a:p>
            <a:fld id="{9DEE0259-BADD-42D8-8C9C-54A45D1DFCA3}" type="slidenum">
              <a:rPr lang="en-IN" smtClean="0"/>
              <a:t>‹#›</a:t>
            </a:fld>
            <a:endParaRPr lang="en-IN"/>
          </a:p>
        </p:txBody>
      </p:sp>
    </p:spTree>
    <p:extLst>
      <p:ext uri="{BB962C8B-B14F-4D97-AF65-F5344CB8AC3E}">
        <p14:creationId xmlns:p14="http://schemas.microsoft.com/office/powerpoint/2010/main" val="4184505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6F659B-2D9B-3C7A-10DF-59F777B57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849324-80E6-303F-FB40-764E71B3A6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939817-8A18-07E9-2726-4EA1AE47F0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481F7-5B2D-4813-9934-54DE15D49061}" type="datetimeFigureOut">
              <a:rPr lang="en-IN" smtClean="0"/>
              <a:t>13-05-2023</a:t>
            </a:fld>
            <a:endParaRPr lang="en-IN"/>
          </a:p>
        </p:txBody>
      </p:sp>
      <p:sp>
        <p:nvSpPr>
          <p:cNvPr id="5" name="Footer Placeholder 4">
            <a:extLst>
              <a:ext uri="{FF2B5EF4-FFF2-40B4-BE49-F238E27FC236}">
                <a16:creationId xmlns:a16="http://schemas.microsoft.com/office/drawing/2014/main" id="{236592D0-7C09-06DE-BB44-447395503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43132C-920C-386A-7989-EAB44285A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EE0259-BADD-42D8-8C9C-54A45D1DFCA3}" type="slidenum">
              <a:rPr lang="en-IN" smtClean="0"/>
              <a:t>‹#›</a:t>
            </a:fld>
            <a:endParaRPr lang="en-IN"/>
          </a:p>
        </p:txBody>
      </p:sp>
    </p:spTree>
    <p:extLst>
      <p:ext uri="{BB962C8B-B14F-4D97-AF65-F5344CB8AC3E}">
        <p14:creationId xmlns:p14="http://schemas.microsoft.com/office/powerpoint/2010/main" val="3450890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p:cNvSpPr>
            <a:spLocks noGrp="1"/>
          </p:cNvSpPr>
          <p:nvPr>
            <p:ph type="title"/>
          </p:nvPr>
        </p:nvSpPr>
        <p:spPr>
          <a:xfrm>
            <a:off x="2286000" y="3276600"/>
            <a:ext cx="8077200" cy="1524000"/>
          </a:xfrm>
          <a:prstGeom prst="rect">
            <a:avLst/>
          </a:prstGeom>
          <a:noFill/>
          <a:ln w="12700" cap="flat" cmpd="sng">
            <a:noFill/>
            <a:prstDash val="solid"/>
            <a:round/>
          </a:ln>
        </p:spPr>
        <p:txBody>
          <a:bodyPr vert="horz" wrap="square" lIns="91425" tIns="45700" rIns="91425" bIns="45700" rtlCol="0" anchor="ctr" anchorCtr="0">
            <a:prstTxWarp prst="textNoShape">
              <a:avLst/>
            </a:prstTxWarp>
            <a:normAutofit fontScale="90000"/>
          </a:bodyPr>
          <a:lstStyle/>
          <a:p>
            <a:pPr algn="ctr">
              <a:lnSpc>
                <a:spcPct val="100000"/>
              </a:lnSpc>
              <a:spcBef>
                <a:spcPts val="0"/>
              </a:spcBef>
            </a:pPr>
            <a:br>
              <a:rPr lang="zh-CN" altLang="en-US" sz="3200" b="1" dirty="0">
                <a:solidFill>
                  <a:srgbClr val="0047D6"/>
                </a:solidFill>
                <a:latin typeface="Calibri" charset="0"/>
                <a:ea typeface="宋体" charset="0"/>
                <a:cs typeface="Lucida Sans" charset="0"/>
              </a:rPr>
            </a:br>
            <a:r>
              <a:rPr lang="en-US" altLang="zh-CN" sz="3200" b="1" dirty="0">
                <a:solidFill>
                  <a:srgbClr val="FF0000"/>
                </a:solidFill>
                <a:latin typeface="Calibri" charset="0"/>
                <a:ea typeface="宋体" charset="0"/>
                <a:cs typeface="Lucida Sans" charset="0"/>
              </a:rPr>
              <a:t>SRI ESHWAR COLLEGE OF ENGINEERING</a:t>
            </a:r>
            <a:br>
              <a:rPr lang="zh-CN" altLang="en-US" sz="3200" b="1" dirty="0">
                <a:solidFill>
                  <a:srgbClr val="FF0000"/>
                </a:solidFill>
                <a:latin typeface="Calibri" charset="0"/>
                <a:ea typeface="宋体" charset="0"/>
                <a:cs typeface="Lucida Sans" charset="0"/>
              </a:rPr>
            </a:br>
            <a:r>
              <a:rPr lang="en-US" altLang="zh-CN" sz="3200" b="1" dirty="0">
                <a:solidFill>
                  <a:srgbClr val="FF0000"/>
                </a:solidFill>
                <a:latin typeface="Calibri" charset="0"/>
                <a:ea typeface="宋体" charset="0"/>
                <a:cs typeface="Lucida Sans" charset="0"/>
              </a:rPr>
              <a:t> ACADEMIC YEAR: 2022-23</a:t>
            </a:r>
            <a:br>
              <a:rPr lang="zh-CN" altLang="en-US" sz="3200" b="1" dirty="0">
                <a:solidFill>
                  <a:srgbClr val="FF0000"/>
                </a:solidFill>
                <a:latin typeface="Calibri" charset="0"/>
                <a:ea typeface="宋体" charset="0"/>
                <a:cs typeface="Lucida Sans" charset="0"/>
              </a:rPr>
            </a:br>
            <a:r>
              <a:rPr lang="en-US" altLang="zh-CN" sz="3200" b="1" dirty="0">
                <a:solidFill>
                  <a:srgbClr val="FF0000"/>
                </a:solidFill>
                <a:latin typeface="Calibri" charset="0"/>
                <a:ea typeface="宋体" charset="0"/>
                <a:cs typeface="Lucida Sans" charset="0"/>
              </a:rPr>
              <a:t>DEPARTMENT: MECHANICAL</a:t>
            </a:r>
            <a:br>
              <a:rPr lang="zh-CN" altLang="en-US" sz="3200" b="1" dirty="0">
                <a:solidFill>
                  <a:srgbClr val="FF0000"/>
                </a:solidFill>
                <a:latin typeface="Calibri" charset="0"/>
                <a:ea typeface="宋体" charset="0"/>
                <a:cs typeface="Lucida Sans" charset="0"/>
              </a:rPr>
            </a:br>
            <a:r>
              <a:rPr lang="en-US" altLang="zh-CN" sz="3200" b="1" dirty="0">
                <a:solidFill>
                  <a:srgbClr val="FF0000"/>
                </a:solidFill>
                <a:latin typeface="Calibri" charset="0"/>
                <a:ea typeface="宋体" charset="0"/>
                <a:cs typeface="Lucida Sans" charset="0"/>
              </a:rPr>
              <a:t>SECTION:A</a:t>
            </a:r>
            <a:br>
              <a:rPr lang="zh-CN" altLang="en-US" sz="3600" b="1" dirty="0">
                <a:solidFill>
                  <a:srgbClr val="FF0000"/>
                </a:solidFill>
                <a:latin typeface="Calibri" charset="0"/>
                <a:ea typeface="宋体" charset="0"/>
                <a:cs typeface="Lucida Sans" charset="0"/>
              </a:rPr>
            </a:br>
            <a:br>
              <a:rPr lang="zh-CN" altLang="en-US" sz="3200" b="1" dirty="0">
                <a:solidFill>
                  <a:srgbClr val="0047D6"/>
                </a:solidFill>
                <a:latin typeface="Calibri" charset="0"/>
                <a:ea typeface="宋体" charset="0"/>
                <a:cs typeface="Lucida Sans" charset="0"/>
              </a:rPr>
            </a:br>
            <a:endParaRPr lang="zh-CN" altLang="en-US" sz="3200" b="1" dirty="0">
              <a:solidFill>
                <a:srgbClr val="0047D6"/>
              </a:solidFill>
              <a:latin typeface="Calibri" charset="0"/>
              <a:ea typeface="宋体" charset="0"/>
              <a:cs typeface="Lucida Sans" charset="0"/>
            </a:endParaRPr>
          </a:p>
        </p:txBody>
      </p:sp>
      <p:sp>
        <p:nvSpPr>
          <p:cNvPr id="19" name="文本框"/>
          <p:cNvSpPr>
            <a:spLocks noGrp="1"/>
          </p:cNvSpPr>
          <p:nvPr>
            <p:ph type="body" idx="1"/>
          </p:nvPr>
        </p:nvSpPr>
        <p:spPr>
          <a:xfrm>
            <a:off x="2362200" y="5029200"/>
            <a:ext cx="7772400" cy="762000"/>
          </a:xfrm>
          <a:prstGeom prst="rect">
            <a:avLst/>
          </a:prstGeom>
          <a:noFill/>
          <a:ln w="12700" cap="flat" cmpd="sng">
            <a:noFill/>
            <a:prstDash val="solid"/>
            <a:round/>
          </a:ln>
        </p:spPr>
        <p:txBody>
          <a:bodyPr vert="horz" wrap="square" lIns="91425" tIns="45700" rIns="91425" bIns="45700" rtlCol="0" anchor="t" anchorCtr="0">
            <a:prstTxWarp prst="textNoShape">
              <a:avLst/>
            </a:prstTxWarp>
            <a:normAutofit fontScale="77500" lnSpcReduction="20000"/>
          </a:bodyPr>
          <a:lstStyle/>
          <a:p>
            <a:pPr marL="342900" indent="-342900" algn="ctr">
              <a:spcBef>
                <a:spcPts val="0"/>
              </a:spcBef>
              <a:buNone/>
            </a:pPr>
            <a:r>
              <a:rPr lang="en-US" altLang="zh-CN" sz="3200" b="1" dirty="0">
                <a:solidFill>
                  <a:srgbClr val="FF0000"/>
                </a:solidFill>
                <a:latin typeface="Calibri" charset="0"/>
                <a:ea typeface="宋体" charset="0"/>
                <a:cs typeface="Lucida Sans" charset="0"/>
              </a:rPr>
              <a:t>MINI PROJECT</a:t>
            </a:r>
            <a:r>
              <a:rPr lang="en-US" altLang="zh-CN" sz="3200" b="1" dirty="0">
                <a:solidFill>
                  <a:srgbClr val="FF0000"/>
                </a:solidFill>
                <a:latin typeface="Calibri" charset="0"/>
                <a:ea typeface="Calibri" charset="0"/>
                <a:cs typeface="Calibri" charset="0"/>
                <a:sym typeface="Calibri" charset="0"/>
              </a:rPr>
              <a:t> FINAL REVIEW </a:t>
            </a:r>
            <a:endParaRPr lang="en-US" altLang="zh-CN" sz="3200" dirty="0">
              <a:latin typeface="Calibri" charset="0"/>
              <a:ea typeface="宋体" charset="0"/>
              <a:cs typeface="Lucida Sans" charset="0"/>
            </a:endParaRPr>
          </a:p>
          <a:p>
            <a:pPr marL="342900" indent="-342900" algn="ctr">
              <a:spcBef>
                <a:spcPts val="640"/>
              </a:spcBef>
              <a:buNone/>
            </a:pPr>
            <a:r>
              <a:rPr lang="en-US" altLang="zh-CN" sz="3200" b="1" dirty="0">
                <a:solidFill>
                  <a:srgbClr val="FF0000"/>
                </a:solidFill>
                <a:latin typeface="Calibri" charset="0"/>
                <a:ea typeface="Calibri" charset="0"/>
                <a:cs typeface="Calibri" charset="0"/>
                <a:sym typeface="Calibri" charset="0"/>
              </a:rPr>
              <a:t>DATE OF REVIEW:</a:t>
            </a:r>
            <a:r>
              <a:rPr lang="en-US" altLang="zh-CN" sz="3200" b="1" dirty="0">
                <a:solidFill>
                  <a:srgbClr val="FF0000"/>
                </a:solidFill>
                <a:latin typeface="Calibri" charset="0"/>
                <a:ea typeface="Calibri" charset="0"/>
                <a:cs typeface="Calibri" charset="0"/>
              </a:rPr>
              <a:t> 13/05/2023</a:t>
            </a:r>
            <a:endParaRPr lang="zh-CN" altLang="en-US" sz="3200" dirty="0">
              <a:latin typeface="Calibri" charset="0"/>
              <a:ea typeface="宋体" charset="0"/>
              <a:cs typeface="Lucida Sans" charset="0"/>
            </a:endParaRPr>
          </a:p>
        </p:txBody>
      </p:sp>
      <p:sp>
        <p:nvSpPr>
          <p:cNvPr id="20" name="矩形" descr="data:image/jpeg;base64,/9j/4AAQSkZJRgABAQAAAQABAAD/2wCEAAkGBhQRERQUEhQWFBQVFhQWFhUYFxQVFxcYFhgaFBUVGBcXGyYeGBojGRUZHy8gJCcpLCwsFh4xNTAqNSYrLCkBCQoKDgwOGg8PGi4iHyUqLyotNSkvMCosLC0xNSs2KjU0LCkwNSwsMTQqNSwsNC0sLCw0KSwtLCwtLC8sKSwsLP/AABEIALYAkAMBIgACEQEDEQH/xAAcAAABBQEBAQAAAAAAAAAAAAAAAQQFBgcDAgj/xABHEAACAAMFAwYJDAADCQAAAAABAgADEQQFEiExBkFREyIyYXGyBzNCUnKBkaGxFBYXI1Rjc5KiwdHSU2KCFSQ0Q0Th4vDx/8QAGwEAAgMBAQEAAAAAAAAAAAAABAYAAwUBAgf/xAA2EQABBAEBBAcHBAEFAAAAAAABAAIDEQQxBRIhQRMUM1FScZEiMkJhgaHwU7HB0QYVIzRDYv/aAAwDAQACEQMRAD8A2yCCPFonBFZjooJPYBUxFF7giofSlY/vPyGD6UrH95+Qxf1aXwlD9ah8QVvhYp/0pWP738hg+lKx/efkMTq0vhKnWofEFYbXeolPhYHMVBGfujtIvCW/RYdmh9kU62bbWW1FEl4w9TTEpAz1FfVARCznZ2Rgzlj22NRyP5a08eOLIj3mH5Kw3jfoWqy8zvbcOzjDi43LSqk1JLVJir0h/J2ml2WT9YrkVJJVcQHbSBtn5z8jLHSGuBoK3IibFFwVpgiofSlY/vPyGD6UrH97+Qw39Wl8JWP1qHxBW+CKh9KVj+9/IYPpSsf3v5DE6tL4Sp1qHxBW+CKh9KVj+9/IYPpSsf3v5DE6tL4Sp1qHxBW+CInZ/aeTbQ5k4uYQDiGHpAkfCJaKnNLTR1VzXBwtuiIa3t4ib+G/dMOoa3t4ib+G/dMcGoUd7pXz8gyHYIWkImg7BDiz2GZM8WjN1gZe05Q0ukbG23kAfMpTawuNNF+S4UgMO590TkFWlOB2V9tNIao9CDrTcdI8smZILjcHeRtddG5hp4rzCtWytx0+umDM9AcB538RZ4o3ztn8VH+kQ6sO1U1WUzqGWxINBSlKZ++EDamxdo5UjsiSj3AHl8k1YW0cSBgiZY7yVbzDe02+XL6bqvUTn7NYW02sJLaZWoClq+qojNCxJJOZOZPXGdsTYvXy5z3Fobw+qM2ltLqga1osnipa/J9nc1khg28gAIfVxiJpBBH03GgGPGIwSa7zZSXNKZXl5AF9yKQUgggi1UikFIIIlqLSfBD0LT6UvumNBjPvBF0LT6UvumNChczO2cmTC7FqSGt7eIm/hv3TDqGt6+Im/hv3TAw1CKd7pWN7LXGJ3PmDmLQAecevqEXRUAFAKDcOERey1PksunA17a5xLQm7czZcjLeHng00B3UtHZmNHFA0t1IslEVrai41Kmagoy9IDRhx7RFlhpeswCRNJ0wN7xQe+Bdl5UuPlMdGdSAfmFfmwMmhcH9yzqWhYgAVJIAHEnSJi+rIEl0H/LncnXjWSjH3iHWyF01blmGQyTrO89gj3OTlJc4H7cg/NLeX8QI+l/6g2TMdG3Rg4+Z/oJMGKWYwedXHh5BQ63w/IGScwSKHgN69kMDClaZHUZHtGsIY14YY4gTGKs36oCSR763jpwRBBBFqqRBBBEURBBBEUWk+CLoWn0pfdMaFGe+CLoWn0pfdMaFC7mds5MuF2LUkNb28RN/DfumHLzANTTtyhnek5TIm0YH6t9480wIHNB4lFuB3Ssc2Zv4SOY/i2oQfNO89hi6SZ6uAVIYcQaxnEm7ZrUpKmHIeQ3xpElYtl7QTXxXWWz9imKNs7Mwp3mYzBjjrzv6Dig9nZuTE0RiMuH7fXRXWdPVBVmCjiTSIz5JMt5worCzg1ZqUMw8Fr5PXHiwbKopBmEzXypi0B6h/MaLZ5ARQq6DKMPZ+JB0hMLi4j4qoDyH8n0WxNJK9oEgoHld359yqnybk6Lhw0FANMoqVi/4S1vwtUg+xzX3NGnXtZw0sneuY/cRRVusyrlmselMblfVUBfcAfXGtsnEOPJK0m73fPjaA2i/pWsoVQd/FKqX3Kw2iYP8ANX25/GGJiU2kH15PFVPtERcOGE7ex2E9wSvKKeUQQQQUqkQQQRFEQQQRFFpPgi6Fp9KX3TGhRnvgi6Fp9KX3TGhQu5nbOTLhdi1IYjr2saclMbCMSoxB6wCR8IkYaXsPqJv4b90wE6NsnB4tGFxaCQssu3bINQTlwnLnDMesaiLHLmBgCpBB0IzEZ/dTyHAl2iqCnNnLqnU40ZfeIs93bP2qysDLpabO9M5ZBoPOC6g57qwJtb/Hod0yY/snWjofIqjZ+1JeDZfaHeNR5hTtaRabNaA6hh/8PCKybO3mt7DDqx2CbXm1QcTl7t8LOzJ5ceQgMJtbuQxrxZNUpq1jEMG9teobz/7xiI20lAXfOAFAEFBwApSJiy2XANak6sdTEXtmP9xtHoH9oc8Zp6QOcKJr6LGyK6NwHcVmO0MvmyJm4ywp7QAf3Psj3cez4mjHMqF3AZE8TXcIkZNj5exIu8KMPaun8euH1yuDITdQYSN4IyIPXAmRtOSDEdFEac15afkLNf0slmO18oc7Qi03nbMSWFACp3EE/vrFUt1iaS5RtRoeI3GNBio7WTAZygahaH1kmnsjn+P7QyJMjopHbwo68aUzYWNZvAUVCQQsJD0shEEEERcWk+CLoWn0pfdMaFGe+CLoWn0pfdMaFC5mds5MuF2LUkNb28RN/DfumHUNb28RN/DfumBhqEU7Qr59TQdgiSuq/p9mP1MwqN6nNT/pOUQpteWQ4R6lTix1AhqIDhR4pTbvN4jgtcuDa+ZOkhnVMQJBoCBUb6Vh5MvmYdKDsH8xTdhweSmZkjlNMqdERcbpsmN67lz9e4R8u2i/IGe/HjcavgnrD3HYrZHDjSsQiF20P+42j0D+0PnvRQ4T37geERm3b0sE7rAHtIEMuJKySQBhujRQGS0tjcT3Kn7LvWzjqZh76w5tFldSXkkYj0kbov19TdcReyU76uaPNIPtH/jHfZS2Y5OEmpQ79aHMfvGNnY8keRPM3RrhY7w5Z0MjSxjTzB+yb22/rQopyBQ+dznHqIFIrkxmJJapJ1JrWLFbdraEiWtaGmInX1D+YjX2zmg9GUf9Lf3hh2dHkQMtmO0X/wCqJ9b/AHQc5Y80Xk/RMJdndslRm7FJ+EdplgKeMIT/AC1q35Rp646zdo50wdPCOCjD74YExtxnIf2lN8uJ9UG7cGnFKxG7/vCQQQWFUVpPgi6Fp9KX3TGhRnvgi6Fp9KX3TGhQuZnbOTLhdi1JDW9fETfw37ph1DW9fETfw37pgYahFO90r54+TAjhkI8mx9cd00HYIcWWyGa6ourGnZxMNL3tY0vdoOKVGBziGjVPLr2YtjorSGoHzADspPXSlIfFL2kVQO/XheUR74vFmIkIFl64QteAG4dfExEXrfcuQOcaudFGp7eA64+fDbc8027FE17ie7ly4ptOzooo7fIWgfNVQzbzH+KfUhj1fV4XmZNLSJolMRUsgAJ1GYHGGttv6dMbFjK0rQLkB/MaLtVPRrPIkTWo05KqT5yqvszYQxN6TEAfJEwXrujiO/01WUNzI3gx7uHiOvcsvuudaQzCRWpAqKLoK019IxysdsnSicDYScjp74l9nyZdpCsKNzlI66V/aI60pR3HBmHvMaDd2Sd8ZaKLWm+/XVZhtrAedkeSW2XBPRcbgFTvU4qdZpoOuGaWUb84mbBf0yUMOTr5rbuww1tlpV2qqBOIBJB/iLMd2SHFkzRXIjSvJcfuEW0psBSFhYSDkOiCCCOKLSfBF0LT6UvumNCjPfBF0LT6UvumNChdzO2cmXC7FqSGt7eIm/hv3TDqGt7eIm/hv3TAw1CKd7pXz6unqi57KXRyama+TMOaDlhXj6/2iFuK6lI5afzZK0pXyzwA3j4wt9bSNO5qcyXw3t28OyCNpGbPPU8Y0343cvL5lZGH0eKBkS6/CP5UpfW1YWqSCCd76gejx7YqsyYWJLEknUnMx5gjS2fsyDAZuxDjzPMoPKzJcl288/Tkjk8XNGpy9uUWrwj20PahLGklAvrPOI+EVqyT8ExHIrgZWpxwkMB7oS0T2mOzuasxLMeJJqYNLN54cdAD91SH0wt76UhZbQJjozMFmoRQnITANxO5uB31jjfkjBPmDiaj15/GsMTDu8J/KCW1anBhPUVy+FD64EEBiyGvb7pBFd3MKwyB8ZB11800gggjQQqIIIIiiIIII4otJ8EXQtPpS+6Y0KM98EXQtPpS+6Y0KF3M7ZyZcLsWryIjb2tfMmKoxURi3AChqCeNIcWzlDRU5ta4m4DgOuOdtswSzzQv+HM7ScJzJjNt0j9xvAcz/SNIDW2Vh1vvNpxFaBR0UGSqOoQ1jymg7BHuHGKJkTQxgoJRe9zzvONlTF3bLPNlrNaZKko74JZmNhxtpQAdkR94XZMkTHlzFoya0zFNQa8DFw2dlTfkkoYFtkiZMo0kLz5BqauGrx+OREPbBZ1s1ovES35TBIRlLnlCDzjhJPSplAXWXNc4aosY7XNbytUNruIlcqWSmLBgr9ZXjhppDm5Nn5lr5Qy2lqJQVnLsVADVpnQ+aYmrXajNuku5BdrVVjQCtddOyO3g7UmXbgEEwmVKAlnRz9Zzdf3ix0rujc7na8NiaZGtOhFqs3ldRksq8pKmlgaci/KDhQ0GR6o9XTccy0zhJQBXIJ59VFBrurFpuiXOlWwH5GkgmS/1asAzAavLNTVxkN26JixSWW8bKXcuGkTsONQk1QMOU3ic8vXHh2U5or5X+UvbcZpN/OlmXIsPJbPTI59nGEwngdaaHXh2xef9uMLJYLTNbEy2pwzGlcHPVhluw/ARYv8AZErF8n5uITvlgOWnLEkezLsjpyyzVv4NVG4ofofw6LJVlMTQKxPAKSfhCBDnkctcjl28Iv1z2iZNS1WlC5VrQKS5IVZjDIKWc5qmGlR6USM9xLtd5OgUEWeSwyBGLn5036CIctwNV+cFwYoIBv8AOKy9hTXKEjpabS0x2dzVnOJjQCpO+gyjnBw+aCK0nwRdC0+lL7pjQoz3wRdC0+lL7pjQoXcztnJkwuxakhreviJv4b90w6hveMstKmACpKOAOJKkAQK3UIt2hXz2mg7BHuJhdirbT/hn/R/aF+Zdt+zTP0f2hoE0fiHqlToZPCfRPbvlyuSkqJiS1fCJswTCs0OXIIABzGGmowgZx1k2GyqjAzAGYPiJmBmUlJRAqpAejNM3Z5xGjYq2/Zn/AEf2hfmVbfsz/o/tAxaz9T7okF/6f2Kk22es7cqJcx2VBiA5VCBzZpx5ZNUouWR50MrVd9nl2iSkqewlv4xxMXQHI1Xo1ro2kcl2PtwqBZ5oB1AKgHtAbOPPzKtv2Z/0f2jrS2+Mlrjg46R19Cul9LKlylMpy03lKkmbjdF5JSUBXcHJFRvEStuslmmWmYWmcmooJbJNQFgS1STjYkCgyNNYhfmVbfsz/o/tC/Mu2/Zpn6P7RKj8YU/3L9z7FSjXBZ1WWHmELMU0LTFIr9TVlHkn61/ZHKbd1mwzGFofEFGEcspIybsxCqgYR53XDJtj7eaVs8000qVNOoVbKE+ZVt+zP+j+0eQG85P2Xfa5R/Yp/Mu2ySmIScxXFJFBNSjBppRmbDqoSjUOlY9C6bO5OGc7OR0ROXn82YwQEjIAouZr0ojvmVbfsz/o/tCpsbblNRZ5gPEFQfaGjtN16Tj9FBv/AKfDyKj75saybRNlqSVRioJoTQcaQziaOxduP/TTPan9oX5lW37M/wCj+0ECVgFFw9UOYn37p9Crd4IuhafSl90xoUUnwaXNOs6z+WltLxMhFaZ0BroT1RdRGBlOBmcQmHDBbCAURA3ttXLlIzqrOFzNMsvXE80UG0ScaMvnKR7RGBtDNfjvjA0J4/ZacMQka7vUpbdqmRS3NVRvoWOegHExG2jbIgKcbkMK1VclANCWyyzNIgRbuXkKiK/KKEYnDTNCCQC2VeEeLRYJjygqo+FhN5rOAQzGqu+nXlAzIyf+TIQbPOuHL+15dKf+ptiu6+KmLRtFNM5EV5gAmYWbyTzCSvqyMCbWnCzEzQFAZanpKThxKOFeMM/kM3lBkuDlBMJrnmuFlp2k5w3styOqYSqAjklxYiSyq+JjnkuQ0pHk9W3BbzwA+I95v6/suAz7xput8vKlN2bahy4Ws0E0rXRSRiwt10jhYts5hksTNIdULVZObStAchzgMtIZzbDMNpxquHi4agdcJAVlrm2LfHA3a+BVwnKTKQ0ocy4LjI7gKx6Y6CgGv1o+9da3qo4y2bbpY09FaJO2JL8njQuK1FCMxrC2zbcynRDKDVzJDUoCwXIHU1OkVewEvMFEIwzpswvTIjnKoB36/phpfNqKzix6ctgEUqSuAjN8h53wi6ESDJDA8n2bonny0/AvEkg6HeIr2vsr/bNs0lAF5bnE2EBaMdCch2CHNi2rkzVxAOozFGWhy1yik34avIAmCWcTsHy3LTysvKjha5rCbIQTqlwVdhlkDVWFMgTmI5BkzyQtAI3jZs3oL7l6kDGSO8IocK50tHF+SfO9zfxHmdtLZ06U1VyJzxaClTpuqPbGctbZoRpomVx4gsugOHnYFKjfQaw0t81mTn4iVl2kAsuFiPqqEjdw9UXwy5JPtltXXC7teJHRgeyDa1U35J8/3N/Ecn2glDTEfUf3jN514zqzmUtQcqOiMKlOiVbeTQ1rBMxFxKmTWKlgcVQp56FlFRuqpjhdl83NHkCT810SRcgSr/M2mGirn1kfAQynX3NbfhHUP3MUqRNHygMHHOZCrEHHMQrhoBlzagkxZhGLtKbIiLWmS7F93FHYvRyAnd0Pmrw0VexXKXAJYAe+CCNbPiZJLGHixR/hDwuLWkhScjZ6UBnU+ug90OkumUPIHrz+MEEHR4cDAKYFW6R5NWui2BB5I9gj0bGnmr7BCQRcIYx8I9F43j3ry13Sz5C+wRza55R8geqo+EEEeXY8R1aPRTfd3ptK2YkKuFAygac5jrn5VY5TNmkPlH1gGCCB34cDnWWiyvbZXgVaaW3Y9XpiwuN2JawybZBVFAEHR0xL0DVdNKEwQRm5EDYhTLA8yrmv3jbgL8kxmbLoMZp0615zZVOI4fNzzyji1xy8OE4jzXWpYkkOQWJPHKEgjGmyZmmg8+qMZBGfhC7JcCMzNvYMCMRpzhRiBuJA1h8uyauCCEIYIDUsahK4fZUwsEXwPfIQXOPqq5WNYOACkbPssopUgBchhAyHARJyLllLnTF6WcEEMkWFA3ju2fnx/dBPkdpa/9k="/>
          <p:cNvSpPr>
            <a:spLocks/>
          </p:cNvSpPr>
          <p:nvPr/>
        </p:nvSpPr>
        <p:spPr>
          <a:xfrm>
            <a:off x="1679575" y="-144463"/>
            <a:ext cx="304800" cy="304800"/>
          </a:xfrm>
          <a:prstGeom prst="rect">
            <a:avLst/>
          </a:prstGeom>
          <a:noFill/>
          <a:ln w="12700" cap="flat" cmpd="sng">
            <a:noFill/>
            <a:prstDash val="solid"/>
            <a:round/>
          </a:ln>
        </p:spPr>
      </p:sp>
      <p:pic>
        <p:nvPicPr>
          <p:cNvPr id="21" name="图片"/>
          <p:cNvPicPr>
            <a:picLocks/>
          </p:cNvPicPr>
          <p:nvPr/>
        </p:nvPicPr>
        <p:blipFill>
          <a:blip r:embed="rId3" cstate="print"/>
          <a:stretch>
            <a:fillRect/>
          </a:stretch>
        </p:blipFill>
        <p:spPr>
          <a:xfrm>
            <a:off x="3505201" y="152400"/>
            <a:ext cx="4789715" cy="2514600"/>
          </a:xfrm>
          <a:prstGeom prst="rect">
            <a:avLst/>
          </a:prstGeom>
          <a:noFill/>
          <a:ln w="12700" cap="flat" cmpd="sng">
            <a:noFill/>
            <a:prstDash val="solid"/>
            <a:round/>
          </a:ln>
        </p:spPr>
      </p:pic>
      <p:sp>
        <p:nvSpPr>
          <p:cNvPr id="22" name="文本框"/>
          <p:cNvSpPr>
            <a:spLocks noGrp="1"/>
          </p:cNvSpPr>
          <p:nvPr>
            <p:ph type="sldNum"/>
          </p:nvPr>
        </p:nvSpPr>
        <p:spPr>
          <a:xfrm>
            <a:off x="8077200" y="6356349"/>
            <a:ext cx="2133600" cy="365100"/>
          </a:xfrm>
          <a:prstGeom prst="rect">
            <a:avLst/>
          </a:prstGeom>
          <a:noFill/>
          <a:ln w="12700" cap="flat" cmpd="sng">
            <a:noFill/>
            <a:prstDash val="solid"/>
            <a:round/>
          </a:ln>
        </p:spPr>
        <p:txBody>
          <a:bodyPr vert="horz" wrap="square" lIns="91425" tIns="45700" rIns="91425" bIns="45700" rtlCol="0" anchor="ctr" anchorCtr="0">
            <a:prstTxWarp prst="textNoShape">
              <a:avLst/>
            </a:prstTxWarp>
            <a:normAutofit/>
          </a:bodyPr>
          <a:lstStyle/>
          <a:p>
            <a:pPr algn="r">
              <a:lnSpc>
                <a:spcPct val="100000"/>
              </a:lnSpc>
              <a:spcBef>
                <a:spcPts val="0"/>
              </a:spcBef>
            </a:pPr>
            <a:fld id="{CAD2D6BD-DE1B-4B5F-8B41-2702339687B9}" type="slidenum">
              <a:rPr lang="en-US" altLang="zh-CN" sz="1200">
                <a:solidFill>
                  <a:srgbClr val="898989"/>
                </a:solidFill>
                <a:latin typeface="Calibri" charset="0"/>
                <a:ea typeface="宋体" charset="0"/>
                <a:cs typeface="Calibri" charset="0"/>
              </a:rPr>
              <a:pPr algn="r">
                <a:lnSpc>
                  <a:spcPct val="100000"/>
                </a:lnSpc>
                <a:spcBef>
                  <a:spcPts val="0"/>
                </a:spcBef>
              </a:pPr>
              <a:t>1</a:t>
            </a:fld>
            <a:endParaRPr lang="zh-CN" altLang="en-US" sz="1200">
              <a:solidFill>
                <a:srgbClr val="898989"/>
              </a:solidFill>
              <a:latin typeface="Calibri" charset="0"/>
              <a:ea typeface="宋体" charset="0"/>
              <a:cs typeface="Calibri" charset="0"/>
            </a:endParaRPr>
          </a:p>
        </p:txBody>
      </p:sp>
      <p:sp>
        <p:nvSpPr>
          <p:cNvPr id="23" name="文本框"/>
          <p:cNvSpPr>
            <a:spLocks noGrp="1"/>
          </p:cNvSpPr>
          <p:nvPr>
            <p:ph type="ftr"/>
          </p:nvPr>
        </p:nvSpPr>
        <p:spPr>
          <a:xfrm>
            <a:off x="4648200" y="6356349"/>
            <a:ext cx="2895600" cy="365100"/>
          </a:xfrm>
          <a:prstGeom prst="rect">
            <a:avLst/>
          </a:prstGeom>
          <a:noFill/>
          <a:ln w="12700" cap="flat" cmpd="sng">
            <a:noFill/>
            <a:prstDash val="solid"/>
            <a:round/>
          </a:ln>
        </p:spPr>
        <p:txBody>
          <a:bodyPr vert="horz" wrap="square" lIns="91425" tIns="45700" rIns="91425" bIns="45700" rtlCol="0" anchor="ctr" anchorCtr="0">
            <a:prstTxWarp prst="textNoShape">
              <a:avLst/>
            </a:prstTxWarp>
            <a:normAutofit/>
          </a:bodyPr>
          <a:lstStyle/>
          <a:p>
            <a:pPr algn="ctr">
              <a:lnSpc>
                <a:spcPct val="100000"/>
              </a:lnSpc>
              <a:spcBef>
                <a:spcPts val="0"/>
              </a:spcBef>
            </a:pPr>
            <a:r>
              <a:rPr lang="en-US" altLang="zh-CN" sz="1200">
                <a:solidFill>
                  <a:srgbClr val="898989"/>
                </a:solidFill>
                <a:latin typeface="Calibri" charset="0"/>
                <a:ea typeface="宋体" charset="0"/>
                <a:cs typeface="Calibri" charset="0"/>
              </a:rPr>
              <a:t>Project Review 1 Version -00</a:t>
            </a:r>
            <a:endParaRPr lang="zh-CN" altLang="en-US" sz="1200">
              <a:solidFill>
                <a:srgbClr val="898989"/>
              </a:solidFill>
              <a:latin typeface="Calibri" charset="0"/>
              <a:ea typeface="宋体" charset="0"/>
              <a:cs typeface="Calibri" charset="0"/>
            </a:endParaRPr>
          </a:p>
        </p:txBody>
      </p:sp>
    </p:spTree>
    <p:extLst>
      <p:ext uri="{BB962C8B-B14F-4D97-AF65-F5344CB8AC3E}">
        <p14:creationId xmlns:p14="http://schemas.microsoft.com/office/powerpoint/2010/main" val="113469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DAAE-6C7A-A141-E149-2BA4B9416D01}"/>
              </a:ext>
            </a:extLst>
          </p:cNvPr>
          <p:cNvSpPr>
            <a:spLocks noGrp="1"/>
          </p:cNvSpPr>
          <p:nvPr>
            <p:ph type="title"/>
          </p:nvPr>
        </p:nvSpPr>
        <p:spPr>
          <a:xfrm>
            <a:off x="759542" y="18255"/>
            <a:ext cx="10515600"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Code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4114B0E-3748-8B0C-35DC-A771087915F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F291F94-33C3-4140-F517-7E889483C4B1}"/>
              </a:ext>
            </a:extLst>
          </p:cNvPr>
          <p:cNvPicPr>
            <a:picLocks noChangeAspect="1"/>
          </p:cNvPicPr>
          <p:nvPr/>
        </p:nvPicPr>
        <p:blipFill>
          <a:blip r:embed="rId2"/>
          <a:stretch>
            <a:fillRect/>
          </a:stretch>
        </p:blipFill>
        <p:spPr>
          <a:xfrm>
            <a:off x="759543" y="1219200"/>
            <a:ext cx="10783528" cy="5620545"/>
          </a:xfrm>
          <a:prstGeom prst="rect">
            <a:avLst/>
          </a:prstGeom>
        </p:spPr>
      </p:pic>
    </p:spTree>
    <p:extLst>
      <p:ext uri="{BB962C8B-B14F-4D97-AF65-F5344CB8AC3E}">
        <p14:creationId xmlns:p14="http://schemas.microsoft.com/office/powerpoint/2010/main" val="206573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D0B7-E430-1303-D25E-10A8B04F704F}"/>
              </a:ext>
            </a:extLst>
          </p:cNvPr>
          <p:cNvSpPr>
            <a:spLocks noGrp="1"/>
          </p:cNvSpPr>
          <p:nvPr>
            <p:ph type="title"/>
          </p:nvPr>
        </p:nvSpPr>
        <p:spPr>
          <a:xfrm>
            <a:off x="690716" y="18255"/>
            <a:ext cx="10515600" cy="1325563"/>
          </a:xfrm>
        </p:spPr>
        <p:txBody>
          <a:bodyPr/>
          <a:lstStyle/>
          <a:p>
            <a:r>
              <a:rPr lang="en-US" b="1" dirty="0">
                <a:solidFill>
                  <a:srgbClr val="FF0000"/>
                </a:solidFill>
                <a:latin typeface="Times New Roman" pitchFamily="18" charset="0"/>
                <a:cs typeface="Times New Roman" pitchFamily="18" charset="0"/>
              </a:rPr>
              <a:t>PROTOTYPE</a:t>
            </a:r>
            <a:endParaRPr lang="en-IN" dirty="0">
              <a:solidFill>
                <a:srgbClr val="FF0000"/>
              </a:solidFill>
            </a:endParaRPr>
          </a:p>
        </p:txBody>
      </p:sp>
      <p:pic>
        <p:nvPicPr>
          <p:cNvPr id="5" name="Picture 4">
            <a:extLst>
              <a:ext uri="{FF2B5EF4-FFF2-40B4-BE49-F238E27FC236}">
                <a16:creationId xmlns:a16="http://schemas.microsoft.com/office/drawing/2014/main" id="{864CD4B2-5893-4059-2A1D-8D5BBCAF197C}"/>
              </a:ext>
            </a:extLst>
          </p:cNvPr>
          <p:cNvPicPr>
            <a:picLocks noChangeAspect="1"/>
          </p:cNvPicPr>
          <p:nvPr/>
        </p:nvPicPr>
        <p:blipFill>
          <a:blip r:embed="rId2"/>
          <a:stretch>
            <a:fillRect/>
          </a:stretch>
        </p:blipFill>
        <p:spPr>
          <a:xfrm rot="16200000">
            <a:off x="6755495" y="536841"/>
            <a:ext cx="4298052" cy="5912007"/>
          </a:xfrm>
          <a:prstGeom prst="rect">
            <a:avLst/>
          </a:prstGeom>
        </p:spPr>
      </p:pic>
      <p:sp>
        <p:nvSpPr>
          <p:cNvPr id="6" name="TextBox 5">
            <a:extLst>
              <a:ext uri="{FF2B5EF4-FFF2-40B4-BE49-F238E27FC236}">
                <a16:creationId xmlns:a16="http://schemas.microsoft.com/office/drawing/2014/main" id="{6B87CB86-0B86-2DB0-3224-5C4C29C57F68}"/>
              </a:ext>
            </a:extLst>
          </p:cNvPr>
          <p:cNvSpPr txBox="1"/>
          <p:nvPr/>
        </p:nvSpPr>
        <p:spPr>
          <a:xfrm>
            <a:off x="235973" y="1343818"/>
            <a:ext cx="5299587" cy="3323987"/>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this prototype, Mini car chassis was employed to study.</a:t>
            </a:r>
          </a:p>
          <a:p>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Prototype is being completed &amp; the test was successful. </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897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D9091-6E8E-FB92-38D2-F5D0F9F22F1D}"/>
              </a:ext>
            </a:extLst>
          </p:cNvPr>
          <p:cNvSpPr txBox="1"/>
          <p:nvPr/>
        </p:nvSpPr>
        <p:spPr>
          <a:xfrm>
            <a:off x="334297" y="442452"/>
            <a:ext cx="5565058" cy="769441"/>
          </a:xfrm>
          <a:prstGeom prst="rect">
            <a:avLst/>
          </a:prstGeom>
          <a:noFill/>
        </p:spPr>
        <p:txBody>
          <a:bodyPr wrap="square" rtlCol="0">
            <a:spAutoFit/>
          </a:bodyPr>
          <a:lstStyle/>
          <a:p>
            <a:r>
              <a:rPr lang="en-IN" sz="4400" b="1" dirty="0">
                <a:solidFill>
                  <a:srgbClr val="FF0000"/>
                </a:solidFill>
                <a:latin typeface="Times New Roman" panose="02020603050405020304" pitchFamily="18" charset="0"/>
                <a:cs typeface="Times New Roman" panose="02020603050405020304" pitchFamily="18" charset="0"/>
              </a:rPr>
              <a:t>WORKING MODEL</a:t>
            </a:r>
          </a:p>
        </p:txBody>
      </p:sp>
      <p:pic>
        <p:nvPicPr>
          <p:cNvPr id="3" name="working model">
            <a:hlinkClick r:id="" action="ppaction://media"/>
            <a:extLst>
              <a:ext uri="{FF2B5EF4-FFF2-40B4-BE49-F238E27FC236}">
                <a16:creationId xmlns:a16="http://schemas.microsoft.com/office/drawing/2014/main" id="{6C744522-F2EE-4A78-36A3-3F4270E17E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67433" y="1538748"/>
            <a:ext cx="4640825" cy="4876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597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43CD-17D9-5268-C9E7-E2C9BAE6B27F}"/>
              </a:ext>
            </a:extLst>
          </p:cNvPr>
          <p:cNvSpPr>
            <a:spLocks noGrp="1"/>
          </p:cNvSpPr>
          <p:nvPr>
            <p:ph type="title"/>
          </p:nvPr>
        </p:nvSpPr>
        <p:spPr>
          <a:xfrm>
            <a:off x="769374" y="18255"/>
            <a:ext cx="10515600"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BB211B-E889-36E3-4E0C-DAFBE5862F22}"/>
              </a:ext>
            </a:extLst>
          </p:cNvPr>
          <p:cNvSpPr>
            <a:spLocks noGrp="1"/>
          </p:cNvSpPr>
          <p:nvPr>
            <p:ph idx="1"/>
          </p:nvPr>
        </p:nvSpPr>
        <p:spPr>
          <a:xfrm>
            <a:off x="769374" y="1481496"/>
            <a:ext cx="10763865" cy="4850478"/>
          </a:xfrm>
        </p:spPr>
        <p:txBody>
          <a:bodyPr>
            <a:normAutofit/>
          </a:bodyPr>
          <a:lstStyle/>
          <a:p>
            <a:r>
              <a:rPr lang="en-US" sz="3200" dirty="0">
                <a:latin typeface="Times New Roman" panose="02020603050405020304" pitchFamily="18" charset="0"/>
                <a:cs typeface="Times New Roman" panose="02020603050405020304" pitchFamily="18" charset="0"/>
              </a:rPr>
              <a:t>This project  has explored the possibilities of enhanced mobility using hand glove controlled wheelchairs.</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 proposed design utilizes a glove-based sensing system and an embedded microcontroller to control the wheelchair’s speed, direction, and other features.</a:t>
            </a:r>
          </a:p>
          <a:p>
            <a:pPr marL="0" indent="0">
              <a:buNone/>
            </a:pP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It was shown that wheelchair users had improved mobility with the proposed design, and that it was also intuitive to use.</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68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846D-9E09-D84D-0DAA-F4DAFCD1B5A5}"/>
              </a:ext>
            </a:extLst>
          </p:cNvPr>
          <p:cNvSpPr>
            <a:spLocks noGrp="1"/>
          </p:cNvSpPr>
          <p:nvPr>
            <p:ph type="title"/>
          </p:nvPr>
        </p:nvSpPr>
        <p:spPr>
          <a:xfrm>
            <a:off x="592393" y="0"/>
            <a:ext cx="10515600"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REFERENCE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B32943-8A65-A323-FF85-0CA26A08E191}"/>
              </a:ext>
            </a:extLst>
          </p:cNvPr>
          <p:cNvSpPr>
            <a:spLocks noGrp="1"/>
          </p:cNvSpPr>
          <p:nvPr>
            <p:ph idx="1"/>
          </p:nvPr>
        </p:nvSpPr>
        <p:spPr>
          <a:xfrm>
            <a:off x="363794" y="1229032"/>
            <a:ext cx="11602064" cy="5476568"/>
          </a:xfrm>
        </p:spPr>
        <p:txBody>
          <a:bodyPr>
            <a:normAutofit/>
          </a:bodyPr>
          <a:lstStyle/>
          <a:p>
            <a:r>
              <a:rPr lang="en-IN" dirty="0">
                <a:latin typeface="Times New Roman" panose="02020603050405020304" pitchFamily="18" charset="0"/>
                <a:cs typeface="Times New Roman" panose="02020603050405020304" pitchFamily="18" charset="0"/>
              </a:rPr>
              <a:t>1.Perez, A.J., Siddiqui, F., </a:t>
            </a:r>
            <a:r>
              <a:rPr lang="en-IN" dirty="0" err="1">
                <a:latin typeface="Times New Roman" panose="02020603050405020304" pitchFamily="18" charset="0"/>
                <a:cs typeface="Times New Roman" panose="02020603050405020304" pitchFamily="18" charset="0"/>
              </a:rPr>
              <a:t>Zeadally</a:t>
            </a:r>
            <a:r>
              <a:rPr lang="en-IN" dirty="0">
                <a:latin typeface="Times New Roman" panose="02020603050405020304" pitchFamily="18" charset="0"/>
                <a:cs typeface="Times New Roman" panose="02020603050405020304" pitchFamily="18" charset="0"/>
              </a:rPr>
              <a:t>, S. and Lane, D., 2022. A Review of IoT Systems to Enable Independence for the Elderly and Disabled Individuals. Internet of Things, p.100653.</a:t>
            </a:r>
          </a:p>
          <a:p>
            <a:r>
              <a:rPr lang="en-IN" dirty="0">
                <a:latin typeface="Times New Roman" panose="02020603050405020304" pitchFamily="18" charset="0"/>
                <a:cs typeface="Times New Roman" panose="02020603050405020304" pitchFamily="18" charset="0"/>
              </a:rPr>
              <a:t>2.Avutu, S.R., Paul, S. and Reddy, B.V., 2023. A review on wheelchair and add-in devices design for the disabled. International Journal of Biomedical Engineering and Technology, 41(1), pp.35-59.</a:t>
            </a:r>
          </a:p>
          <a:p>
            <a:r>
              <a:rPr lang="en-IN" dirty="0">
                <a:latin typeface="Times New Roman" panose="02020603050405020304" pitchFamily="18" charset="0"/>
                <a:cs typeface="Times New Roman" panose="02020603050405020304" pitchFamily="18" charset="0"/>
              </a:rPr>
              <a:t>3.Motahar, T. and Wiese, J., 2022. A Review of Personal Informatics Research for People with Motor Disabilities. Proceedings of the ACM on Interactive, Mobile, Wearable and Ubiquitous Technologies, 6(2), pp.1-31.</a:t>
            </a:r>
          </a:p>
          <a:p>
            <a:r>
              <a:rPr lang="en-IN" dirty="0">
                <a:latin typeface="Times New Roman" panose="02020603050405020304" pitchFamily="18" charset="0"/>
                <a:cs typeface="Times New Roman" panose="02020603050405020304" pitchFamily="18" charset="0"/>
              </a:rPr>
              <a:t>4.Jiang, L., Luo, C., Liao, Z., Li, X., Chen, Q., </a:t>
            </a:r>
            <a:r>
              <a:rPr lang="en-IN" dirty="0" err="1">
                <a:latin typeface="Times New Roman" panose="02020603050405020304" pitchFamily="18" charset="0"/>
                <a:cs typeface="Times New Roman" panose="02020603050405020304" pitchFamily="18" charset="0"/>
              </a:rPr>
              <a:t>Jin</a:t>
            </a:r>
            <a:r>
              <a:rPr lang="en-IN" dirty="0">
                <a:latin typeface="Times New Roman" panose="02020603050405020304" pitchFamily="18" charset="0"/>
                <a:cs typeface="Times New Roman" panose="02020603050405020304" pitchFamily="18" charset="0"/>
              </a:rPr>
              <a:t>, Y., Lu, K. and Zhang, D., 2023. </a:t>
            </a:r>
            <a:r>
              <a:rPr lang="en-IN" dirty="0" err="1">
                <a:latin typeface="Times New Roman" panose="02020603050405020304" pitchFamily="18" charset="0"/>
                <a:cs typeface="Times New Roman" panose="02020603050405020304" pitchFamily="18" charset="0"/>
              </a:rPr>
              <a:t>SmartRolling</a:t>
            </a:r>
            <a:r>
              <a:rPr lang="en-IN" dirty="0">
                <a:latin typeface="Times New Roman" panose="02020603050405020304" pitchFamily="18" charset="0"/>
                <a:cs typeface="Times New Roman" panose="02020603050405020304" pitchFamily="18" charset="0"/>
              </a:rPr>
              <a:t>: A human–machine interface for wheelchair control using EEG and smart sensing techniques. Information Processing &amp; Management, 60(3), p.103262.</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507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F3CC22-EABA-D52F-B53D-4C8BEE52A5E8}"/>
              </a:ext>
            </a:extLst>
          </p:cNvPr>
          <p:cNvSpPr txBox="1"/>
          <p:nvPr/>
        </p:nvSpPr>
        <p:spPr>
          <a:xfrm>
            <a:off x="3923071" y="2787359"/>
            <a:ext cx="6096000" cy="830997"/>
          </a:xfrm>
          <a:prstGeom prst="rect">
            <a:avLst/>
          </a:prstGeom>
          <a:noFill/>
        </p:spPr>
        <p:txBody>
          <a:bodyPr wrap="square">
            <a:spAutoFit/>
          </a:bodyPr>
          <a:lstStyle/>
          <a:p>
            <a:r>
              <a:rPr lang="en-US" sz="4800" b="1" dirty="0">
                <a:solidFill>
                  <a:srgbClr val="FF0000"/>
                </a:solidFill>
                <a:latin typeface="Times New Roman" panose="02020603050405020304" pitchFamily="18" charset="0"/>
                <a:cs typeface="Times New Roman" panose="02020603050405020304" pitchFamily="18" charset="0"/>
              </a:rPr>
              <a:t>THANK YOU</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95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9ECD08-F2DB-8FB0-0B12-95F8E1074E5B}"/>
              </a:ext>
            </a:extLst>
          </p:cNvPr>
          <p:cNvSpPr txBox="1"/>
          <p:nvPr/>
        </p:nvSpPr>
        <p:spPr>
          <a:xfrm>
            <a:off x="12103510" y="0"/>
            <a:ext cx="88489" cy="677108"/>
          </a:xfrm>
          <a:prstGeom prst="rect">
            <a:avLst/>
          </a:prstGeom>
          <a:noFill/>
        </p:spPr>
        <p:txBody>
          <a:bodyPr wrap="square">
            <a:spAutoFit/>
          </a:bodyPr>
          <a:lstStyle/>
          <a:p>
            <a:br>
              <a:rPr lang="en-US" sz="2000" dirty="0"/>
            </a:br>
            <a:endParaRPr lang="en-IN" dirty="0"/>
          </a:p>
        </p:txBody>
      </p:sp>
      <p:sp>
        <p:nvSpPr>
          <p:cNvPr id="4" name="TextBox 3">
            <a:extLst>
              <a:ext uri="{FF2B5EF4-FFF2-40B4-BE49-F238E27FC236}">
                <a16:creationId xmlns:a16="http://schemas.microsoft.com/office/drawing/2014/main" id="{F2CAE619-04F6-70B8-7B0D-9BF94F2B3869}"/>
              </a:ext>
            </a:extLst>
          </p:cNvPr>
          <p:cNvSpPr txBox="1"/>
          <p:nvPr/>
        </p:nvSpPr>
        <p:spPr>
          <a:xfrm>
            <a:off x="737419" y="1079359"/>
            <a:ext cx="11661058" cy="1200329"/>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DESIGN AND DEVELOPMENT OF HAND GLOVE 	   	        CONTROLLED WHEEL CHAIR </a:t>
            </a:r>
          </a:p>
        </p:txBody>
      </p:sp>
      <p:sp>
        <p:nvSpPr>
          <p:cNvPr id="5" name="TextBox 4">
            <a:extLst>
              <a:ext uri="{FF2B5EF4-FFF2-40B4-BE49-F238E27FC236}">
                <a16:creationId xmlns:a16="http://schemas.microsoft.com/office/drawing/2014/main" id="{9FF2A8DC-7045-F84B-D9F7-547CF133A8E7}"/>
              </a:ext>
            </a:extLst>
          </p:cNvPr>
          <p:cNvSpPr txBox="1"/>
          <p:nvPr/>
        </p:nvSpPr>
        <p:spPr>
          <a:xfrm>
            <a:off x="6883945" y="4045994"/>
            <a:ext cx="5938684" cy="1446550"/>
          </a:xfrm>
          <a:prstGeom prst="rect">
            <a:avLst/>
          </a:prstGeom>
          <a:noFill/>
        </p:spPr>
        <p:txBody>
          <a:bodyPr wrap="square" rtlCol="0">
            <a:spAutoFit/>
          </a:bodyPr>
          <a:lstStyle/>
          <a:p>
            <a:pPr marL="0" indent="0" algn="l" eaLnBrk="1" fontAlgn="auto" latinLnBrk="0" hangingPunct="1">
              <a:lnSpc>
                <a:spcPct val="100000"/>
              </a:lnSpc>
              <a:spcBef>
                <a:spcPct val="20000"/>
              </a:spcBef>
              <a:spcAft>
                <a:spcPts val="0"/>
              </a:spcAft>
              <a:buNone/>
            </a:pPr>
            <a:r>
              <a:rPr lang="en-US" altLang="zh-CN" sz="2200" b="0" i="0" u="none" strike="noStrike" kern="1200" cap="none" spc="0" baseline="0" dirty="0">
                <a:solidFill>
                  <a:schemeClr val="tx1"/>
                </a:solidFill>
                <a:latin typeface="Times New Roman" panose="02020603050405020304" pitchFamily="18" charset="0"/>
                <a:ea typeface="宋体" charset="0"/>
                <a:cs typeface="Times New Roman" panose="02020603050405020304" pitchFamily="18" charset="0"/>
              </a:rPr>
              <a:t>Batch Members </a:t>
            </a:r>
          </a:p>
          <a:p>
            <a:pPr marL="457200" indent="-457200">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    Aditya Krishna S</a:t>
            </a:r>
          </a:p>
          <a:p>
            <a:pPr marL="457200" indent="-457200">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Kamalapuram</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Mahaboobbasha</a:t>
            </a:r>
            <a:endParaRPr lang="en-IN" sz="2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    Pravin R</a:t>
            </a:r>
          </a:p>
        </p:txBody>
      </p:sp>
      <p:sp>
        <p:nvSpPr>
          <p:cNvPr id="2" name="文本框">
            <a:extLst>
              <a:ext uri="{FF2B5EF4-FFF2-40B4-BE49-F238E27FC236}">
                <a16:creationId xmlns:a16="http://schemas.microsoft.com/office/drawing/2014/main" id="{389AB204-18EA-E8D5-0D57-009ECCB1A24D}"/>
              </a:ext>
            </a:extLst>
          </p:cNvPr>
          <p:cNvSpPr txBox="1">
            <a:spLocks/>
          </p:cNvSpPr>
          <p:nvPr/>
        </p:nvSpPr>
        <p:spPr>
          <a:xfrm>
            <a:off x="1495865" y="4045994"/>
            <a:ext cx="4600135" cy="1064638"/>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ct val="20000"/>
              </a:spcBef>
              <a:buFont typeface="Arial" panose="020B0604020202020204" pitchFamily="34" charset="0"/>
              <a:buNone/>
            </a:pPr>
            <a:r>
              <a:rPr lang="en-US" altLang="zh-CN" sz="2200" dirty="0">
                <a:latin typeface="Times New Roman" panose="02020603050405020304" pitchFamily="18" charset="0"/>
                <a:ea typeface="宋体" charset="0"/>
                <a:cs typeface="Times New Roman" panose="02020603050405020304" pitchFamily="18" charset="0"/>
              </a:rPr>
              <a:t>Guide Name</a:t>
            </a:r>
          </a:p>
          <a:p>
            <a:pPr marL="0" indent="0">
              <a:lnSpc>
                <a:spcPct val="80000"/>
              </a:lnSpc>
              <a:spcBef>
                <a:spcPct val="20000"/>
              </a:spcBef>
              <a:buFont typeface="Arial" panose="020B0604020202020204" pitchFamily="34" charset="0"/>
              <a:buNone/>
            </a:pPr>
            <a:r>
              <a:rPr lang="en-US" altLang="zh-CN" sz="2200" dirty="0">
                <a:latin typeface="Times New Roman" panose="02020603050405020304" pitchFamily="18" charset="0"/>
                <a:ea typeface="宋体" charset="0"/>
                <a:cs typeface="Times New Roman" panose="02020603050405020304" pitchFamily="18" charset="0"/>
              </a:rPr>
              <a:t>Mr. Sathish. K</a:t>
            </a:r>
          </a:p>
          <a:p>
            <a:pPr marL="0" indent="0">
              <a:lnSpc>
                <a:spcPct val="80000"/>
              </a:lnSpc>
              <a:spcBef>
                <a:spcPct val="20000"/>
              </a:spcBef>
              <a:buFont typeface="Arial" panose="020B0604020202020204" pitchFamily="34" charset="0"/>
              <a:buNone/>
            </a:pPr>
            <a:r>
              <a:rPr lang="en-US" altLang="zh-CN" sz="2200" dirty="0">
                <a:latin typeface="Times New Roman" panose="02020603050405020304" pitchFamily="18" charset="0"/>
                <a:ea typeface="宋体" charset="0"/>
                <a:cs typeface="Times New Roman" panose="02020603050405020304" pitchFamily="18" charset="0"/>
              </a:rPr>
              <a:t>Asst. Prof/  Mech Dept.</a:t>
            </a:r>
          </a:p>
          <a:p>
            <a:pPr marL="0" indent="0">
              <a:lnSpc>
                <a:spcPct val="80000"/>
              </a:lnSpc>
              <a:spcBef>
                <a:spcPct val="20000"/>
              </a:spcBef>
              <a:buFont typeface="Arial" panose="020B0604020202020204" pitchFamily="34" charset="0"/>
              <a:buNone/>
            </a:pPr>
            <a:endParaRPr lang="zh-CN" altLang="en-US" sz="2200" dirty="0">
              <a:solidFill>
                <a:srgbClr val="898989"/>
              </a:solidFill>
              <a:latin typeface="Times New Roman" panose="02020603050405020304" pitchFamily="18" charset="0"/>
              <a:ea typeface="宋体" charset="0"/>
              <a:cs typeface="Times New Roman" panose="02020603050405020304" pitchFamily="18" charset="0"/>
            </a:endParaRPr>
          </a:p>
        </p:txBody>
      </p:sp>
    </p:spTree>
    <p:extLst>
      <p:ext uri="{BB962C8B-B14F-4D97-AF65-F5344CB8AC3E}">
        <p14:creationId xmlns:p14="http://schemas.microsoft.com/office/powerpoint/2010/main" val="394811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p:cNvSpPr>
            <a:spLocks noGrp="1"/>
          </p:cNvSpPr>
          <p:nvPr>
            <p:ph type="title"/>
          </p:nvPr>
        </p:nvSpPr>
        <p:spPr>
          <a:xfrm>
            <a:off x="683342" y="136525"/>
            <a:ext cx="6860458" cy="1143000"/>
          </a:xfrm>
          <a:prstGeom prst="rect">
            <a:avLst/>
          </a:prstGeom>
          <a:noFill/>
          <a:ln w="12700" cap="flat" cmpd="sng">
            <a:noFill/>
            <a:prstDash val="solid"/>
            <a:miter/>
          </a:ln>
        </p:spPr>
        <p:txBody>
          <a:bodyPr vert="horz" wrap="square" lIns="91440" tIns="45720" rIns="91440" bIns="45720" rtlCol="0" anchor="ctr" anchorCtr="0">
            <a:prstTxWarp prst="textNoShape">
              <a:avLst/>
            </a:prstTxWarp>
            <a:normAutofit fontScale="90000"/>
          </a:bodyPr>
          <a:lstStyle/>
          <a:p>
            <a:pPr algn="ctr">
              <a:lnSpc>
                <a:spcPct val="100000"/>
              </a:lnSpc>
              <a:spcBef>
                <a:spcPts val="0"/>
              </a:spcBef>
            </a:pPr>
            <a:r>
              <a:rPr lang="en-US" altLang="zh-CN" b="1" dirty="0">
                <a:solidFill>
                  <a:srgbClr val="FF0000"/>
                </a:solidFill>
                <a:latin typeface="Times New Roman" panose="02020603050405020304" pitchFamily="18" charset="0"/>
                <a:ea typeface="宋体" charset="0"/>
                <a:cs typeface="Times New Roman" panose="02020603050405020304" pitchFamily="18" charset="0"/>
              </a:rPr>
              <a:t>PRESENTATION OUTLINE</a:t>
            </a:r>
            <a:endParaRPr lang="zh-CN" altLang="en-US" b="1" dirty="0">
              <a:solidFill>
                <a:srgbClr val="FF0000"/>
              </a:solidFill>
              <a:latin typeface="Times New Roman" panose="02020603050405020304" pitchFamily="18" charset="0"/>
              <a:ea typeface="宋体" charset="0"/>
              <a:cs typeface="Times New Roman" panose="02020603050405020304" pitchFamily="18" charset="0"/>
            </a:endParaRPr>
          </a:p>
        </p:txBody>
      </p:sp>
      <p:sp>
        <p:nvSpPr>
          <p:cNvPr id="39" name="文本框"/>
          <p:cNvSpPr>
            <a:spLocks noGrp="1"/>
          </p:cNvSpPr>
          <p:nvPr>
            <p:ph type="body" idx="1"/>
          </p:nvPr>
        </p:nvSpPr>
        <p:spPr>
          <a:xfrm>
            <a:off x="914400" y="1279526"/>
            <a:ext cx="8229600" cy="4801394"/>
          </a:xfrm>
          <a:prstGeom prst="rect">
            <a:avLst/>
          </a:prstGeom>
          <a:noFill/>
          <a:ln w="12700" cap="flat" cmpd="sng">
            <a:noFill/>
            <a:prstDash val="solid"/>
            <a:miter/>
          </a:ln>
        </p:spPr>
        <p:txBody>
          <a:bodyPr vert="horz" wrap="square" lIns="91440" tIns="45720" rIns="91440" bIns="45720" rtlCol="0" anchor="t" anchorCtr="0">
            <a:prstTxWarp prst="textNoShape">
              <a:avLst/>
            </a:prstTxWarp>
            <a:noAutofit/>
          </a:bodyPr>
          <a:lstStyle/>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Introduction</a:t>
            </a: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Objective</a:t>
            </a: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Methodology</a:t>
            </a:r>
          </a:p>
          <a:p>
            <a:pPr marL="342900" indent="-342900">
              <a:lnSpc>
                <a:spcPct val="100000"/>
              </a:lnSpc>
              <a:spcBef>
                <a:spcPct val="20000"/>
              </a:spcBef>
            </a:pPr>
            <a:r>
              <a:rPr lang="en-US" altLang="zh-CN" sz="3200" dirty="0"/>
              <a:t>Components</a:t>
            </a:r>
            <a:endParaRPr lang="en-US" altLang="zh-CN" sz="3200" dirty="0">
              <a:latin typeface="Times New Roman" panose="02020603050405020304" pitchFamily="18" charset="0"/>
              <a:ea typeface="宋体" charset="0"/>
              <a:cs typeface="Times New Roman" panose="02020603050405020304" pitchFamily="18" charset="0"/>
            </a:endParaRP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Circuit Diagram </a:t>
            </a: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Explanation</a:t>
            </a: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Conclusion</a:t>
            </a:r>
          </a:p>
          <a:p>
            <a:pPr marL="342900" indent="-342900">
              <a:lnSpc>
                <a:spcPct val="100000"/>
              </a:lnSpc>
              <a:spcBef>
                <a:spcPct val="20000"/>
              </a:spcBef>
            </a:pPr>
            <a:r>
              <a:rPr lang="en-US" altLang="zh-CN" sz="3200" dirty="0">
                <a:latin typeface="Times New Roman" panose="02020603050405020304" pitchFamily="18" charset="0"/>
                <a:ea typeface="宋体" charset="0"/>
                <a:cs typeface="Times New Roman" panose="02020603050405020304" pitchFamily="18" charset="0"/>
              </a:rPr>
              <a:t>Reference</a:t>
            </a:r>
          </a:p>
        </p:txBody>
      </p:sp>
      <p:sp>
        <p:nvSpPr>
          <p:cNvPr id="40" name="文本框"/>
          <p:cNvSpPr>
            <a:spLocks noGrp="1"/>
          </p:cNvSpPr>
          <p:nvPr>
            <p:ph type="sldNum"/>
          </p:nvPr>
        </p:nvSpPr>
        <p:spPr>
          <a:xfrm>
            <a:off x="8077200" y="6356350"/>
            <a:ext cx="2133600" cy="365125"/>
          </a:xfrm>
          <a:prstGeom prst="rect">
            <a:avLst/>
          </a:prstGeom>
          <a:noFill/>
          <a:ln w="12700" cap="flat" cmpd="sng">
            <a:noFill/>
            <a:prstDash val="solid"/>
            <a:miter/>
          </a:ln>
        </p:spPr>
        <p:txBody>
          <a:bodyPr vert="horz" wrap="square" lIns="91440" tIns="45720" rIns="91440" bIns="45720" rtlCol="0" anchor="ctr" anchorCtr="0">
            <a:prstTxWarp prst="textNoShape">
              <a:avLst/>
            </a:prstTxWarp>
            <a:normAutofit/>
          </a:bodyPr>
          <a:lstStyle/>
          <a:p>
            <a:pPr algn="r">
              <a:lnSpc>
                <a:spcPct val="100000"/>
              </a:lnSpc>
              <a:spcBef>
                <a:spcPts val="0"/>
              </a:spcBef>
            </a:pPr>
            <a:fld id="{CAD2D6BD-DE1B-4B5F-8B41-2702339687B9}" type="slidenum">
              <a:rPr lang="en-US" altLang="zh-CN" sz="1200">
                <a:solidFill>
                  <a:srgbClr val="898989"/>
                </a:solidFill>
                <a:latin typeface="Calibri" charset="0"/>
                <a:ea typeface="宋体" charset="0"/>
                <a:cs typeface="Calibri" charset="0"/>
              </a:rPr>
              <a:pPr algn="r">
                <a:lnSpc>
                  <a:spcPct val="100000"/>
                </a:lnSpc>
                <a:spcBef>
                  <a:spcPts val="0"/>
                </a:spcBef>
              </a:pPr>
              <a:t>3</a:t>
            </a:fld>
            <a:endParaRPr lang="zh-CN" altLang="en-US" sz="1200">
              <a:solidFill>
                <a:srgbClr val="898989"/>
              </a:solidFill>
              <a:latin typeface="Calibri" charset="0"/>
              <a:ea typeface="宋体" charset="0"/>
              <a:cs typeface="Calibri" charset="0"/>
            </a:endParaRPr>
          </a:p>
        </p:txBody>
      </p:sp>
      <p:sp>
        <p:nvSpPr>
          <p:cNvPr id="41" name="文本框"/>
          <p:cNvSpPr>
            <a:spLocks noGrp="1"/>
          </p:cNvSpPr>
          <p:nvPr>
            <p:ph type="ftr"/>
          </p:nvPr>
        </p:nvSpPr>
        <p:spPr>
          <a:xfrm>
            <a:off x="4648200" y="6356350"/>
            <a:ext cx="2895600" cy="365125"/>
          </a:xfrm>
          <a:prstGeom prst="rect">
            <a:avLst/>
          </a:prstGeom>
          <a:noFill/>
          <a:ln w="12700" cap="flat" cmpd="sng">
            <a:noFill/>
            <a:prstDash val="solid"/>
            <a:miter/>
          </a:ln>
        </p:spPr>
        <p:txBody>
          <a:bodyPr vert="horz" wrap="square" lIns="91440" tIns="45720" rIns="91440" bIns="45720" rtlCol="0" anchor="ctr" anchorCtr="0">
            <a:prstTxWarp prst="textNoShape">
              <a:avLst/>
            </a:prstTxWarp>
            <a:normAutofit/>
          </a:bodyPr>
          <a:lstStyle/>
          <a:p>
            <a:pPr algn="ctr">
              <a:lnSpc>
                <a:spcPct val="100000"/>
              </a:lnSpc>
              <a:spcBef>
                <a:spcPts val="0"/>
              </a:spcBef>
            </a:pPr>
            <a:r>
              <a:rPr lang="en-US" altLang="zh-CN" sz="1200">
                <a:solidFill>
                  <a:srgbClr val="898989"/>
                </a:solidFill>
                <a:latin typeface="Calibri" charset="0"/>
                <a:ea typeface="宋体" charset="0"/>
                <a:cs typeface="Calibri" charset="0"/>
              </a:rPr>
              <a:t>Project Review 1 Version -00</a:t>
            </a:r>
            <a:endParaRPr lang="zh-CN" altLang="en-US" sz="1200">
              <a:solidFill>
                <a:srgbClr val="898989"/>
              </a:solidFill>
              <a:latin typeface="Calibri" charset="0"/>
              <a:ea typeface="宋体" charset="0"/>
              <a:cs typeface="Calibri" charset="0"/>
            </a:endParaRPr>
          </a:p>
        </p:txBody>
      </p:sp>
    </p:spTree>
    <p:extLst>
      <p:ext uri="{BB962C8B-B14F-4D97-AF65-F5344CB8AC3E}">
        <p14:creationId xmlns:p14="http://schemas.microsoft.com/office/powerpoint/2010/main" val="10812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9F62-D277-A8B0-16C6-6D27233F9316}"/>
              </a:ext>
            </a:extLst>
          </p:cNvPr>
          <p:cNvSpPr>
            <a:spLocks noGrp="1"/>
          </p:cNvSpPr>
          <p:nvPr>
            <p:ph type="title"/>
          </p:nvPr>
        </p:nvSpPr>
        <p:spPr>
          <a:xfrm>
            <a:off x="749710" y="18255"/>
            <a:ext cx="10515600" cy="1325563"/>
          </a:xfrm>
        </p:spPr>
        <p:txBody>
          <a:bodyPr/>
          <a:lstStyle/>
          <a:p>
            <a:r>
              <a:rPr lang="en-IN" b="1" dirty="0">
                <a:solidFill>
                  <a:srgbClr val="FF000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243DC66-7636-DB52-BF4D-8D1115F43B01}"/>
              </a:ext>
            </a:extLst>
          </p:cNvPr>
          <p:cNvSpPr>
            <a:spLocks noGrp="1"/>
          </p:cNvSpPr>
          <p:nvPr>
            <p:ph idx="1"/>
          </p:nvPr>
        </p:nvSpPr>
        <p:spPr>
          <a:xfrm>
            <a:off x="749710" y="1343817"/>
            <a:ext cx="10832690" cy="5495927"/>
          </a:xfrm>
        </p:spPr>
        <p:txBody>
          <a:bodyPr>
            <a:normAutofit fontScale="92500" lnSpcReduction="20000"/>
          </a:bodyPr>
          <a:lstStyle/>
          <a:p>
            <a:r>
              <a:rPr lang="en-US" sz="3500" dirty="0">
                <a:latin typeface="Times New Roman" panose="02020603050405020304" pitchFamily="18" charset="0"/>
                <a:cs typeface="Times New Roman" panose="02020603050405020304" pitchFamily="18" charset="0"/>
              </a:rPr>
              <a:t>The use of wheelchairs as an aid to individuals with physical disabilities has been an important part of society.</a:t>
            </a:r>
          </a:p>
          <a:p>
            <a:pPr marL="0" indent="0">
              <a:buNone/>
            </a:pPr>
            <a:endParaRPr lang="en-US" sz="3500" dirty="0">
              <a:latin typeface="Times New Roman" panose="02020603050405020304" pitchFamily="18" charset="0"/>
              <a:cs typeface="Times New Roman" panose="02020603050405020304" pitchFamily="18" charset="0"/>
            </a:endParaRPr>
          </a:p>
          <a:p>
            <a:r>
              <a:rPr lang="en-US" sz="3500" dirty="0">
                <a:latin typeface="Times New Roman" panose="02020603050405020304" pitchFamily="18" charset="0"/>
                <a:cs typeface="Times New Roman" panose="02020603050405020304" pitchFamily="18" charset="0"/>
              </a:rPr>
              <a:t>In this project we had developed hand glove controlled wheelchair.</a:t>
            </a:r>
          </a:p>
          <a:p>
            <a:pPr marL="0" indent="0">
              <a:buNone/>
            </a:pPr>
            <a:endParaRPr lang="en-US" sz="3500" dirty="0">
              <a:latin typeface="Times New Roman" panose="02020603050405020304" pitchFamily="18" charset="0"/>
              <a:cs typeface="Times New Roman" panose="02020603050405020304" pitchFamily="18" charset="0"/>
            </a:endParaRPr>
          </a:p>
          <a:p>
            <a:r>
              <a:rPr lang="en-US" sz="3500" dirty="0">
                <a:latin typeface="Times New Roman" panose="02020603050405020304" pitchFamily="18" charset="0"/>
                <a:cs typeface="Times New Roman" panose="02020603050405020304" pitchFamily="18" charset="0"/>
              </a:rPr>
              <a:t>This technology that allows users to more easily and conveniently control their wheelchair with simple hand movements.</a:t>
            </a:r>
          </a:p>
          <a:p>
            <a:pPr marL="0" indent="0">
              <a:buNone/>
            </a:pPr>
            <a:endParaRPr lang="en-US" sz="3500" dirty="0">
              <a:latin typeface="Times New Roman" panose="02020603050405020304" pitchFamily="18" charset="0"/>
              <a:cs typeface="Times New Roman" panose="02020603050405020304" pitchFamily="18" charset="0"/>
            </a:endParaRPr>
          </a:p>
          <a:p>
            <a:r>
              <a:rPr lang="en-US" sz="3500" dirty="0">
                <a:latin typeface="Times New Roman" panose="02020603050405020304" pitchFamily="18" charset="0"/>
                <a:cs typeface="Times New Roman" panose="02020603050405020304" pitchFamily="18" charset="0"/>
              </a:rPr>
              <a:t>This technology is easy to understand by everyone and they can  control by their own without others help.</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928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86F6-7179-AF06-68EC-372B60FB38B5}"/>
              </a:ext>
            </a:extLst>
          </p:cNvPr>
          <p:cNvSpPr>
            <a:spLocks noGrp="1"/>
          </p:cNvSpPr>
          <p:nvPr>
            <p:ph type="title"/>
          </p:nvPr>
        </p:nvSpPr>
        <p:spPr>
          <a:xfrm>
            <a:off x="838200" y="0"/>
            <a:ext cx="10515600" cy="1325563"/>
          </a:xfrm>
        </p:spPr>
        <p:txBody>
          <a:bodyPr/>
          <a:lstStyle/>
          <a:p>
            <a:r>
              <a:rPr lang="en-US" altLang="zh-CN" sz="4400" b="1" i="0" u="none" strike="noStrike" kern="1200" cap="none" spc="0" baseline="0" dirty="0">
                <a:solidFill>
                  <a:srgbClr val="FF0000"/>
                </a:solidFill>
                <a:latin typeface="Times New Roman" panose="02020603050405020304" pitchFamily="18" charset="0"/>
                <a:ea typeface="宋体"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3BC945-FDBE-2ABF-AF20-437DAA1713EC}"/>
              </a:ext>
            </a:extLst>
          </p:cNvPr>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The main objective of the project is to make the control system of wheelchair simple and automatic.</a:t>
            </a:r>
          </a:p>
          <a:p>
            <a:pPr marL="0" indent="0">
              <a:buNone/>
            </a:pP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The system is developed for physically challenged people </a:t>
            </a:r>
          </a:p>
          <a:p>
            <a:pPr marL="0" indent="0">
              <a:buNone/>
            </a:pP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The project is useful for the physically challenged people to move the wheel chair by their own with the help of hand glove.</a:t>
            </a:r>
          </a:p>
        </p:txBody>
      </p:sp>
    </p:spTree>
    <p:extLst>
      <p:ext uri="{BB962C8B-B14F-4D97-AF65-F5344CB8AC3E}">
        <p14:creationId xmlns:p14="http://schemas.microsoft.com/office/powerpoint/2010/main" val="162733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C18C9-667F-4F94-110F-626FE98924D1}"/>
              </a:ext>
            </a:extLst>
          </p:cNvPr>
          <p:cNvSpPr>
            <a:spLocks noGrp="1"/>
          </p:cNvSpPr>
          <p:nvPr>
            <p:ph type="title"/>
          </p:nvPr>
        </p:nvSpPr>
        <p:spPr>
          <a:xfrm>
            <a:off x="838200" y="0"/>
            <a:ext cx="10515600"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126E9FC-4B06-FAF6-1BEF-6F2AA5719207}"/>
              </a:ext>
            </a:extLst>
          </p:cNvPr>
          <p:cNvPicPr>
            <a:picLocks noGrp="1" noChangeAspect="1"/>
          </p:cNvPicPr>
          <p:nvPr>
            <p:ph idx="1"/>
          </p:nvPr>
        </p:nvPicPr>
        <p:blipFill>
          <a:blip r:embed="rId2"/>
          <a:stretch>
            <a:fillRect/>
          </a:stretch>
        </p:blipFill>
        <p:spPr>
          <a:xfrm>
            <a:off x="1173053" y="1325563"/>
            <a:ext cx="9845893" cy="5104733"/>
          </a:xfrm>
          <a:prstGeom prst="rect">
            <a:avLst/>
          </a:prstGeom>
        </p:spPr>
      </p:pic>
    </p:spTree>
    <p:extLst>
      <p:ext uri="{BB962C8B-B14F-4D97-AF65-F5344CB8AC3E}">
        <p14:creationId xmlns:p14="http://schemas.microsoft.com/office/powerpoint/2010/main" val="4729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3788-3F37-E508-B545-AB046EA061FE}"/>
              </a:ext>
            </a:extLst>
          </p:cNvPr>
          <p:cNvSpPr>
            <a:spLocks noGrp="1"/>
          </p:cNvSpPr>
          <p:nvPr>
            <p:ph type="title"/>
          </p:nvPr>
        </p:nvSpPr>
        <p:spPr>
          <a:xfrm>
            <a:off x="838199" y="99654"/>
            <a:ext cx="4441723"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COMPONENTS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56A3E2-8EC0-896C-742F-E26F115913AD}"/>
              </a:ext>
            </a:extLst>
          </p:cNvPr>
          <p:cNvSpPr>
            <a:spLocks noGrp="1"/>
          </p:cNvSpPr>
          <p:nvPr>
            <p:ph idx="1"/>
          </p:nvPr>
        </p:nvSpPr>
        <p:spPr/>
        <p:txBody>
          <a:bodyPr/>
          <a:lstStyle/>
          <a:p>
            <a:r>
              <a:rPr lang="en-IN" sz="3200" dirty="0">
                <a:latin typeface="Times New Roman" panose="02020603050405020304" pitchFamily="18" charset="0"/>
                <a:cs typeface="Times New Roman" panose="02020603050405020304" pitchFamily="18" charset="0"/>
              </a:rPr>
              <a:t>Arduino nano(Micro controller)</a:t>
            </a:r>
          </a:p>
          <a:p>
            <a:r>
              <a:rPr lang="en-IN" sz="3200" dirty="0">
                <a:latin typeface="Times New Roman" panose="02020603050405020304" pitchFamily="18" charset="0"/>
                <a:cs typeface="Times New Roman" panose="02020603050405020304" pitchFamily="18" charset="0"/>
              </a:rPr>
              <a:t>Accelerometer sensor(ADXL345)</a:t>
            </a:r>
          </a:p>
          <a:p>
            <a:r>
              <a:rPr lang="en-IN" sz="3200" dirty="0">
                <a:latin typeface="Times New Roman" panose="02020603050405020304" pitchFamily="18" charset="0"/>
                <a:cs typeface="Times New Roman" panose="02020603050405020304" pitchFamily="18" charset="0"/>
              </a:rPr>
              <a:t>Relay</a:t>
            </a:r>
          </a:p>
          <a:p>
            <a:r>
              <a:rPr lang="en-IN" sz="3200" dirty="0">
                <a:latin typeface="Times New Roman" panose="02020603050405020304" pitchFamily="18" charset="0"/>
                <a:cs typeface="Times New Roman" panose="02020603050405020304" pitchFamily="18" charset="0"/>
              </a:rPr>
              <a:t>Battery 12V 9Amh</a:t>
            </a:r>
          </a:p>
          <a:p>
            <a:r>
              <a:rPr lang="en-IN" sz="3200" dirty="0">
                <a:latin typeface="Times New Roman" panose="02020603050405020304" pitchFamily="18" charset="0"/>
                <a:cs typeface="Times New Roman" panose="02020603050405020304" pitchFamily="18" charset="0"/>
              </a:rPr>
              <a:t>Battery 9V</a:t>
            </a:r>
          </a:p>
          <a:p>
            <a:r>
              <a:rPr lang="en-IN" sz="3200" dirty="0">
                <a:latin typeface="Times New Roman" panose="02020603050405020304" pitchFamily="18" charset="0"/>
                <a:cs typeface="Times New Roman" panose="02020603050405020304" pitchFamily="18" charset="0"/>
              </a:rPr>
              <a:t>Wheel Chair</a:t>
            </a:r>
          </a:p>
          <a:p>
            <a:r>
              <a:rPr lang="en-IN" sz="3200" dirty="0">
                <a:latin typeface="Times New Roman" panose="02020603050405020304" pitchFamily="18" charset="0"/>
                <a:cs typeface="Times New Roman" panose="02020603050405020304" pitchFamily="18" charset="0"/>
              </a:rPr>
              <a:t>Hand Glove</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0361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0CA24-CC53-86B2-7F81-7D62DED313F0}"/>
              </a:ext>
            </a:extLst>
          </p:cNvPr>
          <p:cNvSpPr>
            <a:spLocks noGrp="1"/>
          </p:cNvSpPr>
          <p:nvPr>
            <p:ph type="title"/>
          </p:nvPr>
        </p:nvSpPr>
        <p:spPr>
          <a:xfrm>
            <a:off x="838199" y="365126"/>
            <a:ext cx="5385619" cy="736088"/>
          </a:xfrm>
        </p:spPr>
        <p:txBody>
          <a:bodyPr>
            <a:normAutofit fontScale="90000"/>
          </a:bodyPr>
          <a:lstStyle/>
          <a:p>
            <a:r>
              <a:rPr lang="en-US" b="1" dirty="0">
                <a:solidFill>
                  <a:srgbClr val="FF0000"/>
                </a:solidFill>
                <a:latin typeface="Times New Roman" panose="02020603050405020304" pitchFamily="18" charset="0"/>
                <a:cs typeface="Times New Roman" panose="02020603050405020304" pitchFamily="18" charset="0"/>
              </a:rPr>
              <a:t>CIRCUIT DIAGRAM</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A8F73D-D983-7DF4-9CA2-F8D32DD8F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61331"/>
            <a:ext cx="12034684" cy="5593429"/>
          </a:xfrm>
          <a:prstGeom prst="rect">
            <a:avLst/>
          </a:prstGeom>
        </p:spPr>
      </p:pic>
      <p:sp>
        <p:nvSpPr>
          <p:cNvPr id="6" name="TextBox 5">
            <a:extLst>
              <a:ext uri="{FF2B5EF4-FFF2-40B4-BE49-F238E27FC236}">
                <a16:creationId xmlns:a16="http://schemas.microsoft.com/office/drawing/2014/main" id="{F3B113F1-AA2F-8965-047F-D239BC948F29}"/>
              </a:ext>
            </a:extLst>
          </p:cNvPr>
          <p:cNvSpPr txBox="1"/>
          <p:nvPr/>
        </p:nvSpPr>
        <p:spPr>
          <a:xfrm>
            <a:off x="9960077" y="4601497"/>
            <a:ext cx="1671484" cy="646331"/>
          </a:xfrm>
          <a:prstGeom prst="rect">
            <a:avLst/>
          </a:prstGeom>
          <a:noFill/>
        </p:spPr>
        <p:txBody>
          <a:bodyPr wrap="square" rtlCol="0">
            <a:spAutoFit/>
          </a:bodyPr>
          <a:lstStyle/>
          <a:p>
            <a:pPr algn="ctr"/>
            <a:r>
              <a:rPr lang="en-US" dirty="0"/>
              <a:t>Accelerometer Sensor</a:t>
            </a:r>
            <a:endParaRPr lang="en-IN" dirty="0"/>
          </a:p>
        </p:txBody>
      </p:sp>
      <p:sp>
        <p:nvSpPr>
          <p:cNvPr id="9" name="TextBox 8">
            <a:extLst>
              <a:ext uri="{FF2B5EF4-FFF2-40B4-BE49-F238E27FC236}">
                <a16:creationId xmlns:a16="http://schemas.microsoft.com/office/drawing/2014/main" id="{2C28CF0A-51CF-C344-066A-4310ECBC0771}"/>
              </a:ext>
            </a:extLst>
          </p:cNvPr>
          <p:cNvSpPr txBox="1"/>
          <p:nvPr/>
        </p:nvSpPr>
        <p:spPr>
          <a:xfrm>
            <a:off x="6828503" y="1203370"/>
            <a:ext cx="1671484" cy="369332"/>
          </a:xfrm>
          <a:prstGeom prst="rect">
            <a:avLst/>
          </a:prstGeom>
          <a:noFill/>
        </p:spPr>
        <p:txBody>
          <a:bodyPr wrap="square" rtlCol="0">
            <a:spAutoFit/>
          </a:bodyPr>
          <a:lstStyle/>
          <a:p>
            <a:pPr algn="ctr"/>
            <a:r>
              <a:rPr lang="en-US" dirty="0"/>
              <a:t>Arduino NANO</a:t>
            </a:r>
            <a:endParaRPr lang="en-IN" dirty="0"/>
          </a:p>
        </p:txBody>
      </p:sp>
      <p:sp>
        <p:nvSpPr>
          <p:cNvPr id="10" name="TextBox 9">
            <a:extLst>
              <a:ext uri="{FF2B5EF4-FFF2-40B4-BE49-F238E27FC236}">
                <a16:creationId xmlns:a16="http://schemas.microsoft.com/office/drawing/2014/main" id="{DD8B32F1-CED5-EDF6-12A5-3503F6DE024C}"/>
              </a:ext>
            </a:extLst>
          </p:cNvPr>
          <p:cNvSpPr txBox="1"/>
          <p:nvPr/>
        </p:nvSpPr>
        <p:spPr>
          <a:xfrm>
            <a:off x="3092245" y="1572702"/>
            <a:ext cx="1671484" cy="369332"/>
          </a:xfrm>
          <a:prstGeom prst="rect">
            <a:avLst/>
          </a:prstGeom>
          <a:noFill/>
        </p:spPr>
        <p:txBody>
          <a:bodyPr wrap="square" rtlCol="0">
            <a:spAutoFit/>
          </a:bodyPr>
          <a:lstStyle/>
          <a:p>
            <a:pPr algn="ctr"/>
            <a:r>
              <a:rPr lang="en-US" dirty="0"/>
              <a:t>4 Relay Module</a:t>
            </a:r>
            <a:endParaRPr lang="en-IN" dirty="0"/>
          </a:p>
        </p:txBody>
      </p:sp>
      <p:sp>
        <p:nvSpPr>
          <p:cNvPr id="11" name="TextBox 10">
            <a:extLst>
              <a:ext uri="{FF2B5EF4-FFF2-40B4-BE49-F238E27FC236}">
                <a16:creationId xmlns:a16="http://schemas.microsoft.com/office/drawing/2014/main" id="{782F6346-1050-8751-2086-22B24F92833B}"/>
              </a:ext>
            </a:extLst>
          </p:cNvPr>
          <p:cNvSpPr txBox="1"/>
          <p:nvPr/>
        </p:nvSpPr>
        <p:spPr>
          <a:xfrm>
            <a:off x="-275303" y="3667371"/>
            <a:ext cx="1671484" cy="369332"/>
          </a:xfrm>
          <a:prstGeom prst="rect">
            <a:avLst/>
          </a:prstGeom>
          <a:noFill/>
        </p:spPr>
        <p:txBody>
          <a:bodyPr wrap="square" rtlCol="0">
            <a:spAutoFit/>
          </a:bodyPr>
          <a:lstStyle/>
          <a:p>
            <a:pPr algn="ctr"/>
            <a:r>
              <a:rPr lang="en-US" dirty="0"/>
              <a:t>Motor</a:t>
            </a:r>
            <a:endParaRPr lang="en-IN" dirty="0"/>
          </a:p>
        </p:txBody>
      </p:sp>
      <p:sp>
        <p:nvSpPr>
          <p:cNvPr id="12" name="TextBox 11">
            <a:extLst>
              <a:ext uri="{FF2B5EF4-FFF2-40B4-BE49-F238E27FC236}">
                <a16:creationId xmlns:a16="http://schemas.microsoft.com/office/drawing/2014/main" id="{94052AC3-D11C-AC52-3C4E-F05CE6DB51BA}"/>
              </a:ext>
            </a:extLst>
          </p:cNvPr>
          <p:cNvSpPr txBox="1"/>
          <p:nvPr/>
        </p:nvSpPr>
        <p:spPr>
          <a:xfrm>
            <a:off x="4608870" y="5943140"/>
            <a:ext cx="1007807" cy="369332"/>
          </a:xfrm>
          <a:prstGeom prst="rect">
            <a:avLst/>
          </a:prstGeom>
          <a:noFill/>
        </p:spPr>
        <p:txBody>
          <a:bodyPr wrap="square" rtlCol="0">
            <a:spAutoFit/>
          </a:bodyPr>
          <a:lstStyle/>
          <a:p>
            <a:pPr algn="ctr"/>
            <a:r>
              <a:rPr lang="en-US" dirty="0"/>
              <a:t>Battery</a:t>
            </a:r>
            <a:endParaRPr lang="en-IN" dirty="0"/>
          </a:p>
        </p:txBody>
      </p:sp>
    </p:spTree>
    <p:extLst>
      <p:ext uri="{BB962C8B-B14F-4D97-AF65-F5344CB8AC3E}">
        <p14:creationId xmlns:p14="http://schemas.microsoft.com/office/powerpoint/2010/main" val="109338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17C6-986A-D72D-201D-1B24AFDC7813}"/>
              </a:ext>
            </a:extLst>
          </p:cNvPr>
          <p:cNvSpPr>
            <a:spLocks noGrp="1"/>
          </p:cNvSpPr>
          <p:nvPr>
            <p:ph type="title"/>
          </p:nvPr>
        </p:nvSpPr>
        <p:spPr>
          <a:xfrm>
            <a:off x="690716" y="18255"/>
            <a:ext cx="10515600" cy="1325563"/>
          </a:xfrm>
        </p:spPr>
        <p:txBody>
          <a:bodyPr/>
          <a:lstStyle/>
          <a:p>
            <a:r>
              <a:rPr lang="en-US" altLang="zh-CN" sz="4400" b="1" i="0" u="none" strike="noStrike" kern="1200" cap="none" spc="0" baseline="0" dirty="0">
                <a:solidFill>
                  <a:srgbClr val="FF0000"/>
                </a:solidFill>
                <a:latin typeface="Times New Roman" panose="02020603050405020304" pitchFamily="18" charset="0"/>
                <a:ea typeface="宋体" charset="0"/>
                <a:cs typeface="Times New Roman" panose="02020603050405020304" pitchFamily="18" charset="0"/>
              </a:rPr>
              <a:t>EXPLANATION</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32C7F8-323F-8BD6-B577-81513EEBB4EB}"/>
                  </a:ext>
                </a:extLst>
              </p:cNvPr>
              <p:cNvSpPr>
                <a:spLocks noGrp="1"/>
              </p:cNvSpPr>
              <p:nvPr>
                <p:ph idx="1"/>
              </p:nvPr>
            </p:nvSpPr>
            <p:spPr>
              <a:xfrm>
                <a:off x="530943" y="1825624"/>
                <a:ext cx="11021960" cy="4408027"/>
              </a:xfrm>
            </p:spPr>
            <p:txBody>
              <a:bodyPr/>
              <a:lstStyle/>
              <a:p>
                <a:pPr algn="just"/>
                <a:r>
                  <a:rPr lang="en-IN" sz="3200" dirty="0">
                    <a:latin typeface="Times New Roman" panose="02020603050405020304" pitchFamily="18" charset="0"/>
                    <a:cs typeface="Times New Roman" panose="02020603050405020304" pitchFamily="18" charset="0"/>
                  </a:rPr>
                  <a:t>The	wheelchair is controlled by using accelerometer(ADXL345) sensor and microcontroller. The microcontroller would be programmed by using Arduino IDE and microcontroller will supply the power to relay with sensor moment .when the sensor is tilted 60</a:t>
                </a:r>
                <a14:m>
                  <m:oMath xmlns:m="http://schemas.openxmlformats.org/officeDocument/2006/math">
                    <m:r>
                      <a:rPr lang="en-IN" sz="3200" i="1" smtClean="0">
                        <a:latin typeface="Cambria Math" panose="02040503050406030204" pitchFamily="18" charset="0"/>
                        <a:ea typeface="Cambria Math" panose="02040503050406030204" pitchFamily="18" charset="0"/>
                      </a:rPr>
                      <m:t>°</m:t>
                    </m:r>
                  </m:oMath>
                </a14:m>
                <a:r>
                  <a:rPr lang="en-IN" sz="3200" dirty="0">
                    <a:latin typeface="Times New Roman" panose="02020603050405020304" pitchFamily="18" charset="0"/>
                    <a:cs typeface="Times New Roman" panose="02020603050405020304" pitchFamily="18" charset="0"/>
                  </a:rPr>
                  <a:t> front the wheelchair moves forward . When it is tilted to 120</a:t>
                </a:r>
                <a14:m>
                  <m:oMath xmlns:m="http://schemas.openxmlformats.org/officeDocument/2006/math">
                    <m:r>
                      <a:rPr lang="en-IN" sz="3200" i="1" smtClean="0">
                        <a:latin typeface="Cambria Math" panose="02040503050406030204" pitchFamily="18" charset="0"/>
                        <a:ea typeface="Cambria Math" panose="02040503050406030204" pitchFamily="18" charset="0"/>
                      </a:rPr>
                      <m:t>°</m:t>
                    </m:r>
                  </m:oMath>
                </a14:m>
                <a:r>
                  <a:rPr lang="en-IN" sz="3200" dirty="0">
                    <a:latin typeface="Times New Roman" panose="02020603050405020304" pitchFamily="18" charset="0"/>
                    <a:cs typeface="Times New Roman" panose="02020603050405020304" pitchFamily="18" charset="0"/>
                  </a:rPr>
                  <a:t>  back  the wheelchair moves backward. If it is tilted to right side the wheelchair moves right and moves left when it is tilted to left side.</a:t>
                </a:r>
              </a:p>
              <a:p>
                <a:pPr marL="0" indent="0" algn="just">
                  <a:buNone/>
                </a:pPr>
                <a:endParaRPr lang="en-IN" b="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132C7F8-323F-8BD6-B577-81513EEBB4EB}"/>
                  </a:ext>
                </a:extLst>
              </p:cNvPr>
              <p:cNvSpPr>
                <a:spLocks noGrp="1" noRot="1" noChangeAspect="1" noMove="1" noResize="1" noEditPoints="1" noAdjustHandles="1" noChangeArrowheads="1" noChangeShapeType="1" noTextEdit="1"/>
              </p:cNvSpPr>
              <p:nvPr>
                <p:ph idx="1"/>
              </p:nvPr>
            </p:nvSpPr>
            <p:spPr>
              <a:xfrm>
                <a:off x="530943" y="1825624"/>
                <a:ext cx="11021960" cy="4408027"/>
              </a:xfrm>
              <a:blipFill>
                <a:blip r:embed="rId2"/>
                <a:stretch>
                  <a:fillRect l="-1272" t="-3039" r="-1438"/>
                </a:stretch>
              </a:blipFill>
            </p:spPr>
            <p:txBody>
              <a:bodyPr/>
              <a:lstStyle/>
              <a:p>
                <a:r>
                  <a:rPr lang="en-IN">
                    <a:noFill/>
                  </a:rPr>
                  <a:t> </a:t>
                </a:r>
              </a:p>
            </p:txBody>
          </p:sp>
        </mc:Fallback>
      </mc:AlternateContent>
    </p:spTree>
    <p:extLst>
      <p:ext uri="{BB962C8B-B14F-4D97-AF65-F5344CB8AC3E}">
        <p14:creationId xmlns:p14="http://schemas.microsoft.com/office/powerpoint/2010/main" val="385229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632</Words>
  <Application>Microsoft Office PowerPoint</Application>
  <PresentationFormat>Widescreen</PresentationFormat>
  <Paragraphs>76</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Times New Roman</vt:lpstr>
      <vt:lpstr>Wingdings</vt:lpstr>
      <vt:lpstr>Office Theme</vt:lpstr>
      <vt:lpstr> SRI ESHWAR COLLEGE OF ENGINEERING  ACADEMIC YEAR: 2022-23 DEPARTMENT: MECHANICAL SECTION:A  </vt:lpstr>
      <vt:lpstr>PowerPoint Presentation</vt:lpstr>
      <vt:lpstr>PRESENTATION OUTLINE</vt:lpstr>
      <vt:lpstr>INTRODUCTION</vt:lpstr>
      <vt:lpstr>OBJECTIVES</vt:lpstr>
      <vt:lpstr>METHODOLOGY</vt:lpstr>
      <vt:lpstr>COMPONENTS</vt:lpstr>
      <vt:lpstr>CIRCUIT DIAGRAM</vt:lpstr>
      <vt:lpstr>EXPLANATION</vt:lpstr>
      <vt:lpstr>Code</vt:lpstr>
      <vt:lpstr>PROTOTYPE</vt:lpstr>
      <vt:lpstr>PowerPoint Presentation</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krishna</dc:creator>
  <cp:lastModifiedBy>aditya krishna</cp:lastModifiedBy>
  <cp:revision>9</cp:revision>
  <dcterms:created xsi:type="dcterms:W3CDTF">2023-04-11T15:15:37Z</dcterms:created>
  <dcterms:modified xsi:type="dcterms:W3CDTF">2023-05-13T04:57:42Z</dcterms:modified>
</cp:coreProperties>
</file>